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60" r:id="rId2"/>
    <p:sldMasterId id="2147483673" r:id="rId3"/>
    <p:sldMasterId id="2147483697" r:id="rId4"/>
  </p:sldMasterIdLst>
  <p:notesMasterIdLst>
    <p:notesMasterId r:id="rId106"/>
  </p:notesMasterIdLst>
  <p:sldIdLst>
    <p:sldId id="1763" r:id="rId5"/>
    <p:sldId id="1786" r:id="rId6"/>
    <p:sldId id="1787" r:id="rId7"/>
    <p:sldId id="1873" r:id="rId8"/>
    <p:sldId id="1874" r:id="rId9"/>
    <p:sldId id="1875" r:id="rId10"/>
    <p:sldId id="1876" r:id="rId11"/>
    <p:sldId id="1877" r:id="rId12"/>
    <p:sldId id="1878" r:id="rId13"/>
    <p:sldId id="1879" r:id="rId14"/>
    <p:sldId id="1880" r:id="rId15"/>
    <p:sldId id="1881" r:id="rId16"/>
    <p:sldId id="1882" r:id="rId17"/>
    <p:sldId id="1883" r:id="rId18"/>
    <p:sldId id="1884" r:id="rId19"/>
    <p:sldId id="1885" r:id="rId20"/>
    <p:sldId id="1886" r:id="rId21"/>
    <p:sldId id="1887" r:id="rId22"/>
    <p:sldId id="1888" r:id="rId23"/>
    <p:sldId id="2035" r:id="rId24"/>
    <p:sldId id="2030" r:id="rId25"/>
    <p:sldId id="1933" r:id="rId26"/>
    <p:sldId id="1934" r:id="rId27"/>
    <p:sldId id="2001" r:id="rId28"/>
    <p:sldId id="2002" r:id="rId29"/>
    <p:sldId id="2036" r:id="rId30"/>
    <p:sldId id="2038" r:id="rId31"/>
    <p:sldId id="2037" r:id="rId32"/>
    <p:sldId id="2046" r:id="rId33"/>
    <p:sldId id="2047" r:id="rId34"/>
    <p:sldId id="2020" r:id="rId35"/>
    <p:sldId id="2021" r:id="rId36"/>
    <p:sldId id="2022" r:id="rId37"/>
    <p:sldId id="1953" r:id="rId38"/>
    <p:sldId id="1954" r:id="rId39"/>
    <p:sldId id="2006" r:id="rId40"/>
    <p:sldId id="1951" r:id="rId41"/>
    <p:sldId id="1952" r:id="rId42"/>
    <p:sldId id="1926" r:id="rId43"/>
    <p:sldId id="2039" r:id="rId44"/>
    <p:sldId id="1902" r:id="rId45"/>
    <p:sldId id="1962" r:id="rId46"/>
    <p:sldId id="2040" r:id="rId47"/>
    <p:sldId id="2041" r:id="rId48"/>
    <p:sldId id="2042" r:id="rId49"/>
    <p:sldId id="1903" r:id="rId50"/>
    <p:sldId id="2027" r:id="rId51"/>
    <p:sldId id="2043" r:id="rId52"/>
    <p:sldId id="1946" r:id="rId53"/>
    <p:sldId id="2044" r:id="rId54"/>
    <p:sldId id="1975" r:id="rId55"/>
    <p:sldId id="1992" r:id="rId56"/>
    <p:sldId id="2045" r:id="rId57"/>
    <p:sldId id="1972" r:id="rId58"/>
    <p:sldId id="1973" r:id="rId59"/>
    <p:sldId id="2023" r:id="rId60"/>
    <p:sldId id="1965" r:id="rId61"/>
    <p:sldId id="2089" r:id="rId62"/>
    <p:sldId id="2008" r:id="rId63"/>
    <p:sldId id="2048" r:id="rId64"/>
    <p:sldId id="2049" r:id="rId65"/>
    <p:sldId id="2050" r:id="rId66"/>
    <p:sldId id="2051" r:id="rId67"/>
    <p:sldId id="2052" r:id="rId68"/>
    <p:sldId id="2053" r:id="rId69"/>
    <p:sldId id="2054" r:id="rId70"/>
    <p:sldId id="2055" r:id="rId71"/>
    <p:sldId id="2056" r:id="rId72"/>
    <p:sldId id="2057" r:id="rId73"/>
    <p:sldId id="2058" r:id="rId74"/>
    <p:sldId id="2059" r:id="rId75"/>
    <p:sldId id="2060" r:id="rId76"/>
    <p:sldId id="2061" r:id="rId77"/>
    <p:sldId id="2062" r:id="rId78"/>
    <p:sldId id="2063" r:id="rId79"/>
    <p:sldId id="2064" r:id="rId80"/>
    <p:sldId id="2065" r:id="rId81"/>
    <p:sldId id="2066" r:id="rId82"/>
    <p:sldId id="2067" r:id="rId83"/>
    <p:sldId id="2068" r:id="rId84"/>
    <p:sldId id="2069" r:id="rId85"/>
    <p:sldId id="2070" r:id="rId86"/>
    <p:sldId id="2071" r:id="rId87"/>
    <p:sldId id="2072" r:id="rId88"/>
    <p:sldId id="2073" r:id="rId89"/>
    <p:sldId id="2074" r:id="rId90"/>
    <p:sldId id="2075" r:id="rId91"/>
    <p:sldId id="2076" r:id="rId92"/>
    <p:sldId id="2077" r:id="rId93"/>
    <p:sldId id="2078" r:id="rId94"/>
    <p:sldId id="2079" r:id="rId95"/>
    <p:sldId id="2080" r:id="rId96"/>
    <p:sldId id="2081" r:id="rId97"/>
    <p:sldId id="2082" r:id="rId98"/>
    <p:sldId id="2083" r:id="rId99"/>
    <p:sldId id="2084" r:id="rId100"/>
    <p:sldId id="2085" r:id="rId101"/>
    <p:sldId id="2086" r:id="rId102"/>
    <p:sldId id="2087" r:id="rId103"/>
    <p:sldId id="2088" r:id="rId104"/>
    <p:sldId id="766" r:id="rId10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Palatino Linotype" pitchFamily="18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ลักษณะสีอ่อน 1 - เน้น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ลักษณะสีปานกลาง 1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54659" autoAdjust="0"/>
  </p:normalViewPr>
  <p:slideViewPr>
    <p:cSldViewPr>
      <p:cViewPr varScale="1">
        <p:scale>
          <a:sx n="74" d="100"/>
          <a:sy n="74" d="100"/>
        </p:scale>
        <p:origin x="12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8" y="2229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openxmlformats.org/officeDocument/2006/relationships/presProps" Target="presProps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viewProps" Target="viewProps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theme" Target="theme/theme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D4B454-A825-47AD-BCF4-02931FEAB2C3}" type="doc">
      <dgm:prSet loTypeId="urn:microsoft.com/office/officeart/2005/8/layout/vList5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E56D1A2-D1F5-4466-8FBE-C20743BA046C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l" rtl="0"/>
          <a:r>
            <a:rPr lang="th-TH" sz="24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อพ.สธ.</a:t>
          </a:r>
          <a:r>
            <a:rPr lang="th-TH" sz="2400" b="1" i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</a:t>
          </a:r>
          <a:r>
            <a:rPr lang="th-TH" sz="24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หาแนวทางและสนับสนุนให้ประชาชน</a:t>
          </a:r>
          <a:endParaRPr lang="th-TH" sz="2400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C874F46A-8BD9-4FB0-BC71-ED011726804B}" type="parTrans" cxnId="{DC6911F8-94FE-4A8F-A83B-90CD42E2D2F6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5568D5B2-115D-47C3-A0E3-07F5C3ECDC74}" type="sibTrans" cxnId="{DC6911F8-94FE-4A8F-A83B-90CD42E2D2F6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718CBE6E-DBBC-4E92-9D5B-43F8959D2D05}">
      <dgm:prSet custT="1"/>
      <dgm:spPr/>
      <dgm:t>
        <a:bodyPr/>
        <a:lstStyle/>
        <a:p>
          <a:pPr algn="l" rtl="0"/>
          <a:r>
            <a:rPr lang="th-TH" sz="24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1.เรียนรู้ทรัพยากรท้องถิ่นว่ามีอะไรบ้าง</a:t>
          </a:r>
          <a:endParaRPr lang="th-TH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6E0845E-3DDE-427A-BE83-849C40E8F099}" type="parTrans" cxnId="{DC550805-234C-4153-ADA4-09432A155352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58C371FF-C412-4E44-86A7-407D70DFA768}" type="sibTrans" cxnId="{DC550805-234C-4153-ADA4-09432A155352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2C4556E9-E732-4D61-B39E-4C6E6672878F}">
      <dgm:prSet custT="1"/>
      <dgm:spPr/>
      <dgm:t>
        <a:bodyPr/>
        <a:lstStyle/>
        <a:p>
          <a:pPr algn="l" rtl="0"/>
          <a:r>
            <a: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2.</a:t>
          </a:r>
          <a:r>
            <a:rPr lang="th-TH" sz="24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การอนุรักษ์ทรัพยากรท้องถิ่นและใช้   ประโยชน์ทรัพยากรนั้นให้ยั่งยืน </a:t>
          </a:r>
          <a:endParaRPr lang="th-TH" sz="24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3795A33-EC7A-483F-B3E6-AE2BAAB1C556}" type="parTrans" cxnId="{A1E2AF5C-D86D-4FF2-A328-0E69D5D88B53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9A374D6F-F966-4425-A31E-C2C9C59B805B}" type="sibTrans" cxnId="{A1E2AF5C-D86D-4FF2-A328-0E69D5D88B53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940AFDE8-DDAD-46E4-9B9E-C635E23EB776}">
      <dgm:prSet custT="1"/>
      <dgm:spPr/>
      <dgm:t>
        <a:bodyPr/>
        <a:lstStyle/>
        <a:p>
          <a:pPr algn="l" rtl="0"/>
          <a:r>
            <a:rPr lang="th-TH" sz="24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3.การสร้างจิตสำนึกในการรักทรัพยากร </a:t>
          </a:r>
          <a:endParaRPr lang="th-TH" sz="20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EFDBA9D8-092F-4CA4-8C28-B18DB88BDB47}" type="parTrans" cxnId="{645AEF41-01A2-43B4-AE10-65BDEC745E6D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35E5A163-827C-482F-A932-8B14750201B7}" type="sibTrans" cxnId="{645AEF41-01A2-43B4-AE10-65BDEC745E6D}">
      <dgm:prSet/>
      <dgm:spPr/>
      <dgm:t>
        <a:bodyPr/>
        <a:lstStyle/>
        <a:p>
          <a:pPr algn="l"/>
          <a:endParaRPr lang="th-TH" sz="2800">
            <a:solidFill>
              <a:schemeClr val="tx1"/>
            </a:solidFill>
          </a:endParaRPr>
        </a:p>
      </dgm:t>
    </dgm:pt>
    <dgm:pt modelId="{372FC16D-382B-4950-932D-8C66CBA52B73}" type="pres">
      <dgm:prSet presAssocID="{04D4B454-A825-47AD-BCF4-02931FEAB2C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BB00BFF-CB85-43FB-A6E2-25C209484334}" type="pres">
      <dgm:prSet presAssocID="{7E56D1A2-D1F5-4466-8FBE-C20743BA046C}" presName="linNode" presStyleCnt="0"/>
      <dgm:spPr/>
    </dgm:pt>
    <dgm:pt modelId="{D31F5D49-3F28-4AEB-9263-AD3E4F9FB3D8}" type="pres">
      <dgm:prSet presAssocID="{7E56D1A2-D1F5-4466-8FBE-C20743BA046C}" presName="parentText" presStyleLbl="node1" presStyleIdx="0" presStyleCnt="4" custScaleX="277778" custLinFactNeighborX="-514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0758F91-45A9-4E8A-A989-447F5100EDB9}" type="pres">
      <dgm:prSet presAssocID="{5568D5B2-115D-47C3-A0E3-07F5C3ECDC74}" presName="sp" presStyleCnt="0"/>
      <dgm:spPr/>
    </dgm:pt>
    <dgm:pt modelId="{46BCC4B3-E235-4A78-B8E8-C9BFC3812DB9}" type="pres">
      <dgm:prSet presAssocID="{718CBE6E-DBBC-4E92-9D5B-43F8959D2D05}" presName="linNode" presStyleCnt="0"/>
      <dgm:spPr/>
    </dgm:pt>
    <dgm:pt modelId="{F598B8C7-8E0E-4164-B97F-5350846EF004}" type="pres">
      <dgm:prSet presAssocID="{718CBE6E-DBBC-4E92-9D5B-43F8959D2D05}" presName="parentText" presStyleLbl="node1" presStyleIdx="1" presStyleCnt="4" custScaleX="27537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437808-F513-4925-ABA1-D685158E5C1B}" type="pres">
      <dgm:prSet presAssocID="{58C371FF-C412-4E44-86A7-407D70DFA768}" presName="sp" presStyleCnt="0"/>
      <dgm:spPr/>
    </dgm:pt>
    <dgm:pt modelId="{D180E1A7-8EE4-4C72-ACFF-B46EDFDE7DC9}" type="pres">
      <dgm:prSet presAssocID="{2C4556E9-E732-4D61-B39E-4C6E6672878F}" presName="linNode" presStyleCnt="0"/>
      <dgm:spPr/>
    </dgm:pt>
    <dgm:pt modelId="{F6FBB23C-A413-4264-8A99-26F0680F1DB0}" type="pres">
      <dgm:prSet presAssocID="{2C4556E9-E732-4D61-B39E-4C6E6672878F}" presName="parentText" presStyleLbl="node1" presStyleIdx="2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061A364-E2CC-44F5-A91F-41C9AC787D2F}" type="pres">
      <dgm:prSet presAssocID="{9A374D6F-F966-4425-A31E-C2C9C59B805B}" presName="sp" presStyleCnt="0"/>
      <dgm:spPr/>
    </dgm:pt>
    <dgm:pt modelId="{1CE0290A-4779-4E15-B2AB-14B5A9DDEE7D}" type="pres">
      <dgm:prSet presAssocID="{940AFDE8-DDAD-46E4-9B9E-C635E23EB776}" presName="linNode" presStyleCnt="0"/>
      <dgm:spPr/>
    </dgm:pt>
    <dgm:pt modelId="{F8F053DA-18F2-4E81-9A23-195D10691BD2}" type="pres">
      <dgm:prSet presAssocID="{940AFDE8-DDAD-46E4-9B9E-C635E23EB776}" presName="parentText" presStyleLbl="node1" presStyleIdx="3" presStyleCnt="4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652B095-604F-4684-8FEC-7EC103353EA3}" type="presOf" srcId="{7E56D1A2-D1F5-4466-8FBE-C20743BA046C}" destId="{D31F5D49-3F28-4AEB-9263-AD3E4F9FB3D8}" srcOrd="0" destOrd="0" presId="urn:microsoft.com/office/officeart/2005/8/layout/vList5"/>
    <dgm:cxn modelId="{A1E2AF5C-D86D-4FF2-A328-0E69D5D88B53}" srcId="{04D4B454-A825-47AD-BCF4-02931FEAB2C3}" destId="{2C4556E9-E732-4D61-B39E-4C6E6672878F}" srcOrd="2" destOrd="0" parTransId="{33795A33-EC7A-483F-B3E6-AE2BAAB1C556}" sibTransId="{9A374D6F-F966-4425-A31E-C2C9C59B805B}"/>
    <dgm:cxn modelId="{645AEF41-01A2-43B4-AE10-65BDEC745E6D}" srcId="{04D4B454-A825-47AD-BCF4-02931FEAB2C3}" destId="{940AFDE8-DDAD-46E4-9B9E-C635E23EB776}" srcOrd="3" destOrd="0" parTransId="{EFDBA9D8-092F-4CA4-8C28-B18DB88BDB47}" sibTransId="{35E5A163-827C-482F-A932-8B14750201B7}"/>
    <dgm:cxn modelId="{481A2907-2390-4068-A43D-1A06336EA271}" type="presOf" srcId="{2C4556E9-E732-4D61-B39E-4C6E6672878F}" destId="{F6FBB23C-A413-4264-8A99-26F0680F1DB0}" srcOrd="0" destOrd="0" presId="urn:microsoft.com/office/officeart/2005/8/layout/vList5"/>
    <dgm:cxn modelId="{7574AB0A-10A6-491E-A2C1-0A3464C42B14}" type="presOf" srcId="{04D4B454-A825-47AD-BCF4-02931FEAB2C3}" destId="{372FC16D-382B-4950-932D-8C66CBA52B73}" srcOrd="0" destOrd="0" presId="urn:microsoft.com/office/officeart/2005/8/layout/vList5"/>
    <dgm:cxn modelId="{DC550805-234C-4153-ADA4-09432A155352}" srcId="{04D4B454-A825-47AD-BCF4-02931FEAB2C3}" destId="{718CBE6E-DBBC-4E92-9D5B-43F8959D2D05}" srcOrd="1" destOrd="0" parTransId="{46E0845E-3DDE-427A-BE83-849C40E8F099}" sibTransId="{58C371FF-C412-4E44-86A7-407D70DFA768}"/>
    <dgm:cxn modelId="{DC6911F8-94FE-4A8F-A83B-90CD42E2D2F6}" srcId="{04D4B454-A825-47AD-BCF4-02931FEAB2C3}" destId="{7E56D1A2-D1F5-4466-8FBE-C20743BA046C}" srcOrd="0" destOrd="0" parTransId="{C874F46A-8BD9-4FB0-BC71-ED011726804B}" sibTransId="{5568D5B2-115D-47C3-A0E3-07F5C3ECDC74}"/>
    <dgm:cxn modelId="{360DAB47-62DC-466C-BF9E-698EDD591D7E}" type="presOf" srcId="{940AFDE8-DDAD-46E4-9B9E-C635E23EB776}" destId="{F8F053DA-18F2-4E81-9A23-195D10691BD2}" srcOrd="0" destOrd="0" presId="urn:microsoft.com/office/officeart/2005/8/layout/vList5"/>
    <dgm:cxn modelId="{85E26FD0-87DF-4360-8A35-C8FCD00C8B2A}" type="presOf" srcId="{718CBE6E-DBBC-4E92-9D5B-43F8959D2D05}" destId="{F598B8C7-8E0E-4164-B97F-5350846EF004}" srcOrd="0" destOrd="0" presId="urn:microsoft.com/office/officeart/2005/8/layout/vList5"/>
    <dgm:cxn modelId="{403BC920-15E6-41F7-BF32-11AF66E18CC2}" type="presParOf" srcId="{372FC16D-382B-4950-932D-8C66CBA52B73}" destId="{3BB00BFF-CB85-43FB-A6E2-25C209484334}" srcOrd="0" destOrd="0" presId="urn:microsoft.com/office/officeart/2005/8/layout/vList5"/>
    <dgm:cxn modelId="{4330B372-832F-4836-9A78-2B0D735595C6}" type="presParOf" srcId="{3BB00BFF-CB85-43FB-A6E2-25C209484334}" destId="{D31F5D49-3F28-4AEB-9263-AD3E4F9FB3D8}" srcOrd="0" destOrd="0" presId="urn:microsoft.com/office/officeart/2005/8/layout/vList5"/>
    <dgm:cxn modelId="{207B5A72-1661-4F07-8B64-2ABE9B879158}" type="presParOf" srcId="{372FC16D-382B-4950-932D-8C66CBA52B73}" destId="{80758F91-45A9-4E8A-A989-447F5100EDB9}" srcOrd="1" destOrd="0" presId="urn:microsoft.com/office/officeart/2005/8/layout/vList5"/>
    <dgm:cxn modelId="{2C141F2E-EE0D-488B-AED2-15DC57B1BD73}" type="presParOf" srcId="{372FC16D-382B-4950-932D-8C66CBA52B73}" destId="{46BCC4B3-E235-4A78-B8E8-C9BFC3812DB9}" srcOrd="2" destOrd="0" presId="urn:microsoft.com/office/officeart/2005/8/layout/vList5"/>
    <dgm:cxn modelId="{7E465D3F-2FC7-4AEA-B1F7-A5DC203D2C60}" type="presParOf" srcId="{46BCC4B3-E235-4A78-B8E8-C9BFC3812DB9}" destId="{F598B8C7-8E0E-4164-B97F-5350846EF004}" srcOrd="0" destOrd="0" presId="urn:microsoft.com/office/officeart/2005/8/layout/vList5"/>
    <dgm:cxn modelId="{C5763C6E-2A94-432D-B25D-F699F05CE781}" type="presParOf" srcId="{372FC16D-382B-4950-932D-8C66CBA52B73}" destId="{6B437808-F513-4925-ABA1-D685158E5C1B}" srcOrd="3" destOrd="0" presId="urn:microsoft.com/office/officeart/2005/8/layout/vList5"/>
    <dgm:cxn modelId="{855AB25B-9B38-42BF-86D4-DE34A5EB46E2}" type="presParOf" srcId="{372FC16D-382B-4950-932D-8C66CBA52B73}" destId="{D180E1A7-8EE4-4C72-ACFF-B46EDFDE7DC9}" srcOrd="4" destOrd="0" presId="urn:microsoft.com/office/officeart/2005/8/layout/vList5"/>
    <dgm:cxn modelId="{8453BA99-CB4A-469F-8B95-9CFB8A27F6FD}" type="presParOf" srcId="{D180E1A7-8EE4-4C72-ACFF-B46EDFDE7DC9}" destId="{F6FBB23C-A413-4264-8A99-26F0680F1DB0}" srcOrd="0" destOrd="0" presId="urn:microsoft.com/office/officeart/2005/8/layout/vList5"/>
    <dgm:cxn modelId="{D8C302A1-0061-4C4B-A23F-A276A7885F68}" type="presParOf" srcId="{372FC16D-382B-4950-932D-8C66CBA52B73}" destId="{9061A364-E2CC-44F5-A91F-41C9AC787D2F}" srcOrd="5" destOrd="0" presId="urn:microsoft.com/office/officeart/2005/8/layout/vList5"/>
    <dgm:cxn modelId="{EC78706E-F9E1-4DFF-885B-892DAC88EC16}" type="presParOf" srcId="{372FC16D-382B-4950-932D-8C66CBA52B73}" destId="{1CE0290A-4779-4E15-B2AB-14B5A9DDEE7D}" srcOrd="6" destOrd="0" presId="urn:microsoft.com/office/officeart/2005/8/layout/vList5"/>
    <dgm:cxn modelId="{D3797DB1-AA23-49EF-BB1D-025335018E6F}" type="presParOf" srcId="{1CE0290A-4779-4E15-B2AB-14B5A9DDEE7D}" destId="{F8F053DA-18F2-4E81-9A23-195D10691BD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ACA890-07BD-41A5-A578-ED5E28754DCF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CFB8AF8F-F418-4DD7-B9E2-76554B743183}">
      <dgm:prSet custT="1"/>
      <dgm:spPr/>
      <dgm:t>
        <a:bodyPr/>
        <a:lstStyle/>
        <a:p>
          <a:pPr rtl="0"/>
          <a:r>
            <a:rPr lang="th-TH" sz="2800" b="1" i="0" baseline="0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rPr>
            <a:t>3</a:t>
          </a:r>
          <a:r>
            <a:rPr lang="en-US" sz="2800" b="1" i="0" baseline="0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rPr>
            <a:t> </a:t>
          </a:r>
          <a:r>
            <a:rPr lang="th-TH" sz="2800" b="1" i="0" baseline="0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rPr>
            <a:t>กรอบการทำงาน 8</a:t>
          </a:r>
          <a:r>
            <a:rPr lang="en-US" sz="2800" b="1" i="0" baseline="0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rPr>
            <a:t> </a:t>
          </a:r>
          <a:r>
            <a:rPr lang="th-TH" sz="2800" b="1" i="0" baseline="0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rPr>
            <a:t>กิจกรรม</a:t>
          </a:r>
          <a:endParaRPr lang="th-TH" sz="2800" dirty="0">
            <a:solidFill>
              <a:schemeClr val="bg1"/>
            </a:solidFill>
            <a:latin typeface="FreesiaUPC" pitchFamily="34" charset="-34"/>
            <a:cs typeface="FreesiaUPC" pitchFamily="34" charset="-34"/>
          </a:endParaRPr>
        </a:p>
      </dgm:t>
    </dgm:pt>
    <dgm:pt modelId="{190F1888-DF0E-4488-9340-5DB021421368}" type="parTrans" cxnId="{25B1FE55-238A-401B-959A-477C3FBDA75A}">
      <dgm:prSet/>
      <dgm:spPr/>
      <dgm:t>
        <a:bodyPr/>
        <a:lstStyle/>
        <a:p>
          <a:endParaRPr lang="th-TH" sz="1600"/>
        </a:p>
      </dgm:t>
    </dgm:pt>
    <dgm:pt modelId="{E43A3A3E-B42D-4B9A-AD5F-ECEB5AA6ADD4}" type="sibTrans" cxnId="{25B1FE55-238A-401B-959A-477C3FBDA75A}">
      <dgm:prSet/>
      <dgm:spPr/>
      <dgm:t>
        <a:bodyPr/>
        <a:lstStyle/>
        <a:p>
          <a:endParaRPr lang="th-TH" sz="1600"/>
        </a:p>
      </dgm:t>
    </dgm:pt>
    <dgm:pt modelId="{DBB4F15A-38AB-41F7-B3A7-FD627E4FB1C1}">
      <dgm:prSet custT="1"/>
      <dgm:spPr/>
      <dgm:t>
        <a:bodyPr/>
        <a:lstStyle/>
        <a:p>
          <a:pPr rtl="0"/>
          <a:r>
            <a:rPr lang="th-TH" sz="28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ฐานทรัพยากร 3</a:t>
          </a:r>
          <a:r>
            <a:rPr lang="en-US" sz="28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</a:t>
          </a:r>
          <a:r>
            <a:rPr lang="th-TH" sz="2800" b="1" i="0" baseline="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ฐาน</a:t>
          </a:r>
          <a:endParaRPr lang="th-TH" sz="2800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B13E887-65EC-4D46-9C8C-BD4BD6FD53DB}" type="parTrans" cxnId="{D8C29FA1-DFE5-4B75-B34D-D8FFC46ECD62}">
      <dgm:prSet/>
      <dgm:spPr/>
      <dgm:t>
        <a:bodyPr/>
        <a:lstStyle/>
        <a:p>
          <a:endParaRPr lang="th-TH" sz="1600"/>
        </a:p>
      </dgm:t>
    </dgm:pt>
    <dgm:pt modelId="{EEDE2C0D-4B22-42FA-B4BF-6DD726FD4437}" type="sibTrans" cxnId="{D8C29FA1-DFE5-4B75-B34D-D8FFC46ECD62}">
      <dgm:prSet/>
      <dgm:spPr/>
      <dgm:t>
        <a:bodyPr/>
        <a:lstStyle/>
        <a:p>
          <a:endParaRPr lang="th-TH" sz="1600"/>
        </a:p>
      </dgm:t>
    </dgm:pt>
    <dgm:pt modelId="{F7FF4B5A-2844-42B7-9505-DB741597BE76}" type="pres">
      <dgm:prSet presAssocID="{3EACA890-07BD-41A5-A578-ED5E28754DC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DBB8AC1-63A7-4F93-8200-5030775C256F}" type="pres">
      <dgm:prSet presAssocID="{CFB8AF8F-F418-4DD7-B9E2-76554B743183}" presName="linNode" presStyleCnt="0"/>
      <dgm:spPr/>
    </dgm:pt>
    <dgm:pt modelId="{A3F7C01F-6879-4482-95F4-A2BE47811245}" type="pres">
      <dgm:prSet presAssocID="{CFB8AF8F-F418-4DD7-B9E2-76554B743183}" presName="parentText" presStyleLbl="node1" presStyleIdx="0" presStyleCnt="2" custScaleX="277778" custLinFactNeighborX="57194" custLinFactNeighborY="-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C5B62E7-A1EF-4870-8C3B-E4C612FADFF5}" type="pres">
      <dgm:prSet presAssocID="{E43A3A3E-B42D-4B9A-AD5F-ECEB5AA6ADD4}" presName="sp" presStyleCnt="0"/>
      <dgm:spPr/>
    </dgm:pt>
    <dgm:pt modelId="{AB6003D1-A9E7-4780-BC06-AB7E786BBB7A}" type="pres">
      <dgm:prSet presAssocID="{DBB4F15A-38AB-41F7-B3A7-FD627E4FB1C1}" presName="linNode" presStyleCnt="0"/>
      <dgm:spPr/>
    </dgm:pt>
    <dgm:pt modelId="{C184F485-ADF2-4B3A-B06F-CE68E701EF1C}" type="pres">
      <dgm:prSet presAssocID="{DBB4F15A-38AB-41F7-B3A7-FD627E4FB1C1}" presName="parentText" presStyleLbl="node1" presStyleIdx="1" presStyleCnt="2" custScaleX="2000000" custLinFactNeighborX="12113" custLinFactNeighborY="-195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8C29FA1-DFE5-4B75-B34D-D8FFC46ECD62}" srcId="{3EACA890-07BD-41A5-A578-ED5E28754DCF}" destId="{DBB4F15A-38AB-41F7-B3A7-FD627E4FB1C1}" srcOrd="1" destOrd="0" parTransId="{0B13E887-65EC-4D46-9C8C-BD4BD6FD53DB}" sibTransId="{EEDE2C0D-4B22-42FA-B4BF-6DD726FD4437}"/>
    <dgm:cxn modelId="{25B1FE55-238A-401B-959A-477C3FBDA75A}" srcId="{3EACA890-07BD-41A5-A578-ED5E28754DCF}" destId="{CFB8AF8F-F418-4DD7-B9E2-76554B743183}" srcOrd="0" destOrd="0" parTransId="{190F1888-DF0E-4488-9340-5DB021421368}" sibTransId="{E43A3A3E-B42D-4B9A-AD5F-ECEB5AA6ADD4}"/>
    <dgm:cxn modelId="{F4907C3B-B9D4-47A4-9880-76282C58E116}" type="presOf" srcId="{3EACA890-07BD-41A5-A578-ED5E28754DCF}" destId="{F7FF4B5A-2844-42B7-9505-DB741597BE76}" srcOrd="0" destOrd="0" presId="urn:microsoft.com/office/officeart/2005/8/layout/vList5"/>
    <dgm:cxn modelId="{22D35678-D9E8-4BF3-96FE-F78F68C22D9D}" type="presOf" srcId="{CFB8AF8F-F418-4DD7-B9E2-76554B743183}" destId="{A3F7C01F-6879-4482-95F4-A2BE47811245}" srcOrd="0" destOrd="0" presId="urn:microsoft.com/office/officeart/2005/8/layout/vList5"/>
    <dgm:cxn modelId="{687011F6-BA28-4909-B097-CAF995EBAF48}" type="presOf" srcId="{DBB4F15A-38AB-41F7-B3A7-FD627E4FB1C1}" destId="{C184F485-ADF2-4B3A-B06F-CE68E701EF1C}" srcOrd="0" destOrd="0" presId="urn:microsoft.com/office/officeart/2005/8/layout/vList5"/>
    <dgm:cxn modelId="{B93026BE-59C9-421A-8983-466AB22C0574}" type="presParOf" srcId="{F7FF4B5A-2844-42B7-9505-DB741597BE76}" destId="{8DBB8AC1-63A7-4F93-8200-5030775C256F}" srcOrd="0" destOrd="0" presId="urn:microsoft.com/office/officeart/2005/8/layout/vList5"/>
    <dgm:cxn modelId="{57A929C6-3192-4741-8B30-9044475FEC89}" type="presParOf" srcId="{8DBB8AC1-63A7-4F93-8200-5030775C256F}" destId="{A3F7C01F-6879-4482-95F4-A2BE47811245}" srcOrd="0" destOrd="0" presId="urn:microsoft.com/office/officeart/2005/8/layout/vList5"/>
    <dgm:cxn modelId="{B429FC37-4287-48A8-9177-A9819E8B6167}" type="presParOf" srcId="{F7FF4B5A-2844-42B7-9505-DB741597BE76}" destId="{2C5B62E7-A1EF-4870-8C3B-E4C612FADFF5}" srcOrd="1" destOrd="0" presId="urn:microsoft.com/office/officeart/2005/8/layout/vList5"/>
    <dgm:cxn modelId="{308E2203-FA21-4BC5-B259-BEC43EF00E8A}" type="presParOf" srcId="{F7FF4B5A-2844-42B7-9505-DB741597BE76}" destId="{AB6003D1-A9E7-4780-BC06-AB7E786BBB7A}" srcOrd="2" destOrd="0" presId="urn:microsoft.com/office/officeart/2005/8/layout/vList5"/>
    <dgm:cxn modelId="{81CF0245-95BE-4169-86D0-6056D86D85A3}" type="presParOf" srcId="{AB6003D1-A9E7-4780-BC06-AB7E786BBB7A}" destId="{C184F485-ADF2-4B3A-B06F-CE68E701EF1C}" srcOrd="0" destOrd="0" presId="urn:microsoft.com/office/officeart/2005/8/layout/vList5"/>
  </dgm:cxnLst>
  <dgm:bg/>
  <dgm:whole>
    <a:ln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4369DA-7D35-4C68-B4FE-5A1DF05CC74D}" type="doc">
      <dgm:prSet loTypeId="urn:microsoft.com/office/officeart/2005/8/layout/venn1" loCatId="relationship" qsTypeId="urn:microsoft.com/office/officeart/2005/8/quickstyle/3d2" qsCatId="3D" csTypeId="urn:microsoft.com/office/officeart/2005/8/colors/accent1_2" csCatId="accent1" phldr="1"/>
      <dgm:spPr/>
    </dgm:pt>
    <dgm:pt modelId="{98DCE160-9A75-482C-A240-9663B468E965}">
      <dgm:prSet phldrT="[ข้อความ]"/>
      <dgm:spPr>
        <a:blipFill dpi="0" rotWithShape="1">
          <a:blip xmlns:r="http://schemas.openxmlformats.org/officeDocument/2006/relationships" r:embed="rId1" cstate="print">
            <a:extLst/>
          </a:blip>
          <a:srcRect/>
          <a:stretch>
            <a:fillRect/>
          </a:stretch>
        </a:blipFill>
      </dgm:spPr>
      <dgm:t>
        <a:bodyPr/>
        <a:lstStyle/>
        <a:p>
          <a:endParaRPr lang="th-TH" b="1" dirty="0"/>
        </a:p>
      </dgm:t>
    </dgm:pt>
    <dgm:pt modelId="{CCA01AF1-DBF9-4541-8447-D57221940F8C}" type="parTrans" cxnId="{69AB7B1D-A916-4831-A2D9-FC98575E6F09}">
      <dgm:prSet/>
      <dgm:spPr/>
      <dgm:t>
        <a:bodyPr/>
        <a:lstStyle/>
        <a:p>
          <a:endParaRPr lang="th-TH"/>
        </a:p>
      </dgm:t>
    </dgm:pt>
    <dgm:pt modelId="{60EB111A-3739-4422-8BA9-E58661AD181E}" type="sibTrans" cxnId="{69AB7B1D-A916-4831-A2D9-FC98575E6F09}">
      <dgm:prSet/>
      <dgm:spPr/>
      <dgm:t>
        <a:bodyPr/>
        <a:lstStyle/>
        <a:p>
          <a:endParaRPr lang="th-TH"/>
        </a:p>
      </dgm:t>
    </dgm:pt>
    <dgm:pt modelId="{B0346B6A-A30E-42E9-B13C-1C85C9B0D629}">
      <dgm:prSet phldrT="[ข้อความ]" custT="1"/>
      <dgm:spPr>
        <a:blipFill dpi="0" rotWithShape="0"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</dgm:spPr>
      <dgm:t>
        <a:bodyPr/>
        <a:lstStyle/>
        <a:p>
          <a:endParaRPr lang="th-TH" sz="2000" b="1" dirty="0">
            <a:solidFill>
              <a:schemeClr val="bg1"/>
            </a:solidFill>
            <a:latin typeface="FreesiaUPC" pitchFamily="34" charset="-34"/>
            <a:cs typeface="FreesiaUPC" pitchFamily="34" charset="-34"/>
          </a:endParaRPr>
        </a:p>
      </dgm:t>
    </dgm:pt>
    <dgm:pt modelId="{72F598B7-A4D8-4DE0-9FA6-9A1DB95DF092}" type="parTrans" cxnId="{9FEFE566-4FB2-42C3-8C7D-D79772A759DD}">
      <dgm:prSet/>
      <dgm:spPr/>
      <dgm:t>
        <a:bodyPr/>
        <a:lstStyle/>
        <a:p>
          <a:endParaRPr lang="th-TH"/>
        </a:p>
      </dgm:t>
    </dgm:pt>
    <dgm:pt modelId="{BCFA84A3-C66E-49B8-ADAB-2CB4A7E8FADA}" type="sibTrans" cxnId="{9FEFE566-4FB2-42C3-8C7D-D79772A759DD}">
      <dgm:prSet/>
      <dgm:spPr/>
      <dgm:t>
        <a:bodyPr/>
        <a:lstStyle/>
        <a:p>
          <a:endParaRPr lang="th-TH"/>
        </a:p>
      </dgm:t>
    </dgm:pt>
    <dgm:pt modelId="{D6F630DD-BD10-452A-B23E-588AC37A4ECE}">
      <dgm:prSet phldrT="[ข้อความ]" custT="1"/>
      <dgm:spPr>
        <a:blipFill dpi="0" rotWithShape="1">
          <a:blip xmlns:r="http://schemas.openxmlformats.org/officeDocument/2006/relationships" r:embed="rId3">
            <a:extLst/>
          </a:blip>
          <a:srcRect/>
          <a:stretch>
            <a:fillRect/>
          </a:stretch>
        </a:blipFill>
      </dgm:spPr>
      <dgm:t>
        <a:bodyPr/>
        <a:lstStyle/>
        <a:p>
          <a:endParaRPr lang="th-TH" sz="1600" b="1" dirty="0"/>
        </a:p>
      </dgm:t>
    </dgm:pt>
    <dgm:pt modelId="{27F7DBC6-CF69-4399-8847-437A5F9A7FCC}" type="parTrans" cxnId="{2C9927BA-3564-4C67-9FC8-E004CF4A754B}">
      <dgm:prSet/>
      <dgm:spPr/>
      <dgm:t>
        <a:bodyPr/>
        <a:lstStyle/>
        <a:p>
          <a:endParaRPr lang="th-TH"/>
        </a:p>
      </dgm:t>
    </dgm:pt>
    <dgm:pt modelId="{D8BEAB71-7C9C-4864-8133-AE420D1D02FE}" type="sibTrans" cxnId="{2C9927BA-3564-4C67-9FC8-E004CF4A754B}">
      <dgm:prSet/>
      <dgm:spPr/>
      <dgm:t>
        <a:bodyPr/>
        <a:lstStyle/>
        <a:p>
          <a:endParaRPr lang="th-TH"/>
        </a:p>
      </dgm:t>
    </dgm:pt>
    <dgm:pt modelId="{BB843FC3-14C1-4193-B961-199E06FEBD77}" type="pres">
      <dgm:prSet presAssocID="{854369DA-7D35-4C68-B4FE-5A1DF05CC74D}" presName="compositeShape" presStyleCnt="0">
        <dgm:presLayoutVars>
          <dgm:chMax val="7"/>
          <dgm:dir/>
          <dgm:resizeHandles val="exact"/>
        </dgm:presLayoutVars>
      </dgm:prSet>
      <dgm:spPr/>
    </dgm:pt>
    <dgm:pt modelId="{DBC8EDBE-05E9-425D-A0FE-3AAF813258FA}" type="pres">
      <dgm:prSet presAssocID="{98DCE160-9A75-482C-A240-9663B468E965}" presName="circ1" presStyleLbl="vennNode1" presStyleIdx="0" presStyleCnt="3" custLinFactNeighborX="6721" custLinFactNeighborY="-23881"/>
      <dgm:spPr/>
      <dgm:t>
        <a:bodyPr/>
        <a:lstStyle/>
        <a:p>
          <a:endParaRPr lang="th-TH"/>
        </a:p>
      </dgm:t>
    </dgm:pt>
    <dgm:pt modelId="{C9AF8C20-DDDD-4D3A-B2EC-F8D11F016C05}" type="pres">
      <dgm:prSet presAssocID="{98DCE160-9A75-482C-A240-9663B468E96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1E2C77D-6EE1-47B1-B6B8-1FD5F00D300B}" type="pres">
      <dgm:prSet presAssocID="{B0346B6A-A30E-42E9-B13C-1C85C9B0D629}" presName="circ2" presStyleLbl="vennNode1" presStyleIdx="1" presStyleCnt="3" custLinFactNeighborX="23961" custLinFactNeighborY="17991"/>
      <dgm:spPr/>
      <dgm:t>
        <a:bodyPr/>
        <a:lstStyle/>
        <a:p>
          <a:endParaRPr lang="th-TH"/>
        </a:p>
      </dgm:t>
    </dgm:pt>
    <dgm:pt modelId="{FB0FC31F-F268-44CD-9D4D-F6AE5D9AC82D}" type="pres">
      <dgm:prSet presAssocID="{B0346B6A-A30E-42E9-B13C-1C85C9B0D62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EC2624D-5BB3-4EFD-9FA8-F90D31E71C5C}" type="pres">
      <dgm:prSet presAssocID="{D6F630DD-BD10-452A-B23E-588AC37A4ECE}" presName="circ3" presStyleLbl="vennNode1" presStyleIdx="2" presStyleCnt="3" custLinFactNeighborX="-4058" custLinFactNeighborY="14640"/>
      <dgm:spPr/>
      <dgm:t>
        <a:bodyPr/>
        <a:lstStyle/>
        <a:p>
          <a:endParaRPr lang="th-TH"/>
        </a:p>
      </dgm:t>
    </dgm:pt>
    <dgm:pt modelId="{48BCE97B-B56D-4E04-8309-E350C23BA931}" type="pres">
      <dgm:prSet presAssocID="{D6F630DD-BD10-452A-B23E-588AC37A4EC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CBAC5B4-CD0B-4D6B-9BCD-2E5FE84700D2}" type="presOf" srcId="{B0346B6A-A30E-42E9-B13C-1C85C9B0D629}" destId="{FB0FC31F-F268-44CD-9D4D-F6AE5D9AC82D}" srcOrd="1" destOrd="0" presId="urn:microsoft.com/office/officeart/2005/8/layout/venn1"/>
    <dgm:cxn modelId="{B19AED21-303C-4614-897E-D3B0600E2569}" type="presOf" srcId="{854369DA-7D35-4C68-B4FE-5A1DF05CC74D}" destId="{BB843FC3-14C1-4193-B961-199E06FEBD77}" srcOrd="0" destOrd="0" presId="urn:microsoft.com/office/officeart/2005/8/layout/venn1"/>
    <dgm:cxn modelId="{975D1CFA-6C20-4AF9-A84C-63AF526B2480}" type="presOf" srcId="{D6F630DD-BD10-452A-B23E-588AC37A4ECE}" destId="{AEC2624D-5BB3-4EFD-9FA8-F90D31E71C5C}" srcOrd="0" destOrd="0" presId="urn:microsoft.com/office/officeart/2005/8/layout/venn1"/>
    <dgm:cxn modelId="{B75E8D08-F1E9-4B89-9218-BB4D1D73D0C4}" type="presOf" srcId="{D6F630DD-BD10-452A-B23E-588AC37A4ECE}" destId="{48BCE97B-B56D-4E04-8309-E350C23BA931}" srcOrd="1" destOrd="0" presId="urn:microsoft.com/office/officeart/2005/8/layout/venn1"/>
    <dgm:cxn modelId="{C59A1976-0F17-4777-89B2-9ABB779E023C}" type="presOf" srcId="{98DCE160-9A75-482C-A240-9663B468E965}" destId="{C9AF8C20-DDDD-4D3A-B2EC-F8D11F016C05}" srcOrd="1" destOrd="0" presId="urn:microsoft.com/office/officeart/2005/8/layout/venn1"/>
    <dgm:cxn modelId="{69AB7B1D-A916-4831-A2D9-FC98575E6F09}" srcId="{854369DA-7D35-4C68-B4FE-5A1DF05CC74D}" destId="{98DCE160-9A75-482C-A240-9663B468E965}" srcOrd="0" destOrd="0" parTransId="{CCA01AF1-DBF9-4541-8447-D57221940F8C}" sibTransId="{60EB111A-3739-4422-8BA9-E58661AD181E}"/>
    <dgm:cxn modelId="{9FEFE566-4FB2-42C3-8C7D-D79772A759DD}" srcId="{854369DA-7D35-4C68-B4FE-5A1DF05CC74D}" destId="{B0346B6A-A30E-42E9-B13C-1C85C9B0D629}" srcOrd="1" destOrd="0" parTransId="{72F598B7-A4D8-4DE0-9FA6-9A1DB95DF092}" sibTransId="{BCFA84A3-C66E-49B8-ADAB-2CB4A7E8FADA}"/>
    <dgm:cxn modelId="{B88409C1-E713-4C37-B362-537D14C4A653}" type="presOf" srcId="{98DCE160-9A75-482C-A240-9663B468E965}" destId="{DBC8EDBE-05E9-425D-A0FE-3AAF813258FA}" srcOrd="0" destOrd="0" presId="urn:microsoft.com/office/officeart/2005/8/layout/venn1"/>
    <dgm:cxn modelId="{51C8C9B7-8FB5-477D-B5DB-C98809282F17}" type="presOf" srcId="{B0346B6A-A30E-42E9-B13C-1C85C9B0D629}" destId="{11E2C77D-6EE1-47B1-B6B8-1FD5F00D300B}" srcOrd="0" destOrd="0" presId="urn:microsoft.com/office/officeart/2005/8/layout/venn1"/>
    <dgm:cxn modelId="{2C9927BA-3564-4C67-9FC8-E004CF4A754B}" srcId="{854369DA-7D35-4C68-B4FE-5A1DF05CC74D}" destId="{D6F630DD-BD10-452A-B23E-588AC37A4ECE}" srcOrd="2" destOrd="0" parTransId="{27F7DBC6-CF69-4399-8847-437A5F9A7FCC}" sibTransId="{D8BEAB71-7C9C-4864-8133-AE420D1D02FE}"/>
    <dgm:cxn modelId="{9A6B5E64-1DDA-4C04-846E-82ECC2CEFAE2}" type="presParOf" srcId="{BB843FC3-14C1-4193-B961-199E06FEBD77}" destId="{DBC8EDBE-05E9-425D-A0FE-3AAF813258FA}" srcOrd="0" destOrd="0" presId="urn:microsoft.com/office/officeart/2005/8/layout/venn1"/>
    <dgm:cxn modelId="{24D6B258-F65B-4CDA-A219-869099A1CCFA}" type="presParOf" srcId="{BB843FC3-14C1-4193-B961-199E06FEBD77}" destId="{C9AF8C20-DDDD-4D3A-B2EC-F8D11F016C05}" srcOrd="1" destOrd="0" presId="urn:microsoft.com/office/officeart/2005/8/layout/venn1"/>
    <dgm:cxn modelId="{BE0AA632-8E29-451D-A140-9FA99F8ED863}" type="presParOf" srcId="{BB843FC3-14C1-4193-B961-199E06FEBD77}" destId="{11E2C77D-6EE1-47B1-B6B8-1FD5F00D300B}" srcOrd="2" destOrd="0" presId="urn:microsoft.com/office/officeart/2005/8/layout/venn1"/>
    <dgm:cxn modelId="{D0216838-8580-402A-95A3-77005AC63F2C}" type="presParOf" srcId="{BB843FC3-14C1-4193-B961-199E06FEBD77}" destId="{FB0FC31F-F268-44CD-9D4D-F6AE5D9AC82D}" srcOrd="3" destOrd="0" presId="urn:microsoft.com/office/officeart/2005/8/layout/venn1"/>
    <dgm:cxn modelId="{0C82D57B-529A-41C5-9DE8-B7417D2B1263}" type="presParOf" srcId="{BB843FC3-14C1-4193-B961-199E06FEBD77}" destId="{AEC2624D-5BB3-4EFD-9FA8-F90D31E71C5C}" srcOrd="4" destOrd="0" presId="urn:microsoft.com/office/officeart/2005/8/layout/venn1"/>
    <dgm:cxn modelId="{8D587EFE-CA8F-4B81-89B7-613444221941}" type="presParOf" srcId="{BB843FC3-14C1-4193-B961-199E06FEBD77}" destId="{48BCE97B-B56D-4E04-8309-E350C23BA93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E0C9D4-4470-45B8-A250-AF3C6A2557C4}" type="doc">
      <dgm:prSet loTypeId="urn:microsoft.com/office/officeart/2005/8/layout/cycle8" loCatId="cycle" qsTypeId="urn:microsoft.com/office/officeart/2005/8/quickstyle/3d4" qsCatId="3D" csTypeId="urn:microsoft.com/office/officeart/2005/8/colors/colorful2" csCatId="colorful" phldr="1"/>
      <dgm:spPr/>
    </dgm:pt>
    <dgm:pt modelId="{5F874067-7183-4AAA-BE00-4DE0E243A711}">
      <dgm:prSet phldrT="[ข้อความ]"/>
      <dgm:spPr/>
      <dgm:t>
        <a:bodyPr/>
        <a:lstStyle/>
        <a:p>
          <a:endParaRPr lang="th-TH" b="1" dirty="0">
            <a:cs typeface="FreesiaUPC" pitchFamily="34" charset="-34"/>
          </a:endParaRPr>
        </a:p>
      </dgm:t>
    </dgm:pt>
    <dgm:pt modelId="{690CA7B3-4CFB-4949-A3A6-19343F9D99DF}" type="parTrans" cxnId="{6B9DB277-0FB1-4462-AC6A-163B06D32F74}">
      <dgm:prSet/>
      <dgm:spPr/>
      <dgm:t>
        <a:bodyPr/>
        <a:lstStyle/>
        <a:p>
          <a:endParaRPr lang="th-TH" b="1">
            <a:cs typeface="FreesiaUPC" pitchFamily="34" charset="-34"/>
          </a:endParaRPr>
        </a:p>
      </dgm:t>
    </dgm:pt>
    <dgm:pt modelId="{88B0BBB7-B843-4C0A-AB49-13C4BC1A4D02}" type="sibTrans" cxnId="{6B9DB277-0FB1-4462-AC6A-163B06D32F74}">
      <dgm:prSet/>
      <dgm:spPr/>
      <dgm:t>
        <a:bodyPr/>
        <a:lstStyle/>
        <a:p>
          <a:endParaRPr lang="th-TH" b="1">
            <a:cs typeface="FreesiaUPC" pitchFamily="34" charset="-34"/>
          </a:endParaRPr>
        </a:p>
      </dgm:t>
    </dgm:pt>
    <dgm:pt modelId="{34B0A76B-7966-4912-AD9A-DA5000C60E26}">
      <dgm:prSet phldrT="[ข้อความ]"/>
      <dgm:spPr/>
      <dgm:t>
        <a:bodyPr/>
        <a:lstStyle/>
        <a:p>
          <a:endParaRPr lang="th-TH" b="1" dirty="0">
            <a:cs typeface="FreesiaUPC" pitchFamily="34" charset="-34"/>
          </a:endParaRPr>
        </a:p>
      </dgm:t>
    </dgm:pt>
    <dgm:pt modelId="{89D5EAC7-3707-4FA0-BB37-E5080F211BA8}" type="parTrans" cxnId="{2E50B0C5-749A-40F3-9734-C6A0C12CA7A3}">
      <dgm:prSet/>
      <dgm:spPr/>
      <dgm:t>
        <a:bodyPr/>
        <a:lstStyle/>
        <a:p>
          <a:endParaRPr lang="th-TH" b="1">
            <a:cs typeface="FreesiaUPC" pitchFamily="34" charset="-34"/>
          </a:endParaRPr>
        </a:p>
      </dgm:t>
    </dgm:pt>
    <dgm:pt modelId="{4AD92C6A-311E-43F5-A179-0B8E38A0C81B}" type="sibTrans" cxnId="{2E50B0C5-749A-40F3-9734-C6A0C12CA7A3}">
      <dgm:prSet/>
      <dgm:spPr/>
      <dgm:t>
        <a:bodyPr/>
        <a:lstStyle/>
        <a:p>
          <a:endParaRPr lang="th-TH" b="1">
            <a:cs typeface="FreesiaUPC" pitchFamily="34" charset="-34"/>
          </a:endParaRPr>
        </a:p>
      </dgm:t>
    </dgm:pt>
    <dgm:pt modelId="{4625F03E-4910-4799-8104-39DB213FD66B}">
      <dgm:prSet phldrT="[ข้อความ]"/>
      <dgm:spPr/>
      <dgm:t>
        <a:bodyPr/>
        <a:lstStyle/>
        <a:p>
          <a:endParaRPr lang="th-TH" b="1" dirty="0">
            <a:cs typeface="FreesiaUPC" pitchFamily="34" charset="-34"/>
          </a:endParaRPr>
        </a:p>
      </dgm:t>
    </dgm:pt>
    <dgm:pt modelId="{E1BAD969-BE57-4DA3-9700-BB7826C65AFD}" type="parTrans" cxnId="{FAB09EDB-2F8F-4174-95F6-B0FB55F1B498}">
      <dgm:prSet/>
      <dgm:spPr/>
      <dgm:t>
        <a:bodyPr/>
        <a:lstStyle/>
        <a:p>
          <a:endParaRPr lang="th-TH" b="1">
            <a:cs typeface="FreesiaUPC" pitchFamily="34" charset="-34"/>
          </a:endParaRPr>
        </a:p>
      </dgm:t>
    </dgm:pt>
    <dgm:pt modelId="{AC6149C3-73FE-4AE4-8273-A957F89ADFC6}" type="sibTrans" cxnId="{FAB09EDB-2F8F-4174-95F6-B0FB55F1B498}">
      <dgm:prSet/>
      <dgm:spPr/>
      <dgm:t>
        <a:bodyPr/>
        <a:lstStyle/>
        <a:p>
          <a:endParaRPr lang="th-TH" b="1">
            <a:cs typeface="FreesiaUPC" pitchFamily="34" charset="-34"/>
          </a:endParaRPr>
        </a:p>
      </dgm:t>
    </dgm:pt>
    <dgm:pt modelId="{ECD9B8F5-07C9-47AE-88FA-29572B867769}" type="pres">
      <dgm:prSet presAssocID="{1FE0C9D4-4470-45B8-A250-AF3C6A2557C4}" presName="compositeShape" presStyleCnt="0">
        <dgm:presLayoutVars>
          <dgm:chMax val="7"/>
          <dgm:dir/>
          <dgm:resizeHandles val="exact"/>
        </dgm:presLayoutVars>
      </dgm:prSet>
      <dgm:spPr/>
    </dgm:pt>
    <dgm:pt modelId="{6DA1A517-9183-4CE1-889D-A34FAB582178}" type="pres">
      <dgm:prSet presAssocID="{1FE0C9D4-4470-45B8-A250-AF3C6A2557C4}" presName="wedge1" presStyleLbl="node1" presStyleIdx="0" presStyleCnt="3" custLinFactNeighborX="-761" custLinFactNeighborY="920"/>
      <dgm:spPr/>
      <dgm:t>
        <a:bodyPr/>
        <a:lstStyle/>
        <a:p>
          <a:endParaRPr lang="th-TH"/>
        </a:p>
      </dgm:t>
    </dgm:pt>
    <dgm:pt modelId="{5C49BB8B-61A8-4857-8AD0-AF11BC4312B7}" type="pres">
      <dgm:prSet presAssocID="{1FE0C9D4-4470-45B8-A250-AF3C6A2557C4}" presName="dummy1a" presStyleCnt="0"/>
      <dgm:spPr/>
    </dgm:pt>
    <dgm:pt modelId="{AF223B87-E883-44A4-BFA9-ED8A7ABC4E55}" type="pres">
      <dgm:prSet presAssocID="{1FE0C9D4-4470-45B8-A250-AF3C6A2557C4}" presName="dummy1b" presStyleCnt="0"/>
      <dgm:spPr/>
    </dgm:pt>
    <dgm:pt modelId="{5EF8AA97-C6D5-4DF0-9B0E-6E7C1D4A7518}" type="pres">
      <dgm:prSet presAssocID="{1FE0C9D4-4470-45B8-A250-AF3C6A2557C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781B91-0AA3-4254-B9AC-6CCCAF4D0D04}" type="pres">
      <dgm:prSet presAssocID="{1FE0C9D4-4470-45B8-A250-AF3C6A2557C4}" presName="wedge2" presStyleLbl="node1" presStyleIdx="1" presStyleCnt="3" custLinFactNeighborY="1245"/>
      <dgm:spPr/>
      <dgm:t>
        <a:bodyPr/>
        <a:lstStyle/>
        <a:p>
          <a:endParaRPr lang="th-TH"/>
        </a:p>
      </dgm:t>
    </dgm:pt>
    <dgm:pt modelId="{1BC91BAB-4522-464A-8BAA-7F7380D59AAC}" type="pres">
      <dgm:prSet presAssocID="{1FE0C9D4-4470-45B8-A250-AF3C6A2557C4}" presName="dummy2a" presStyleCnt="0"/>
      <dgm:spPr/>
    </dgm:pt>
    <dgm:pt modelId="{13D5B37D-D2D4-4A49-92CA-CF800ADCF91B}" type="pres">
      <dgm:prSet presAssocID="{1FE0C9D4-4470-45B8-A250-AF3C6A2557C4}" presName="dummy2b" presStyleCnt="0"/>
      <dgm:spPr/>
    </dgm:pt>
    <dgm:pt modelId="{0F59BCFB-0CB6-4C56-9ACA-AC48632D0DE9}" type="pres">
      <dgm:prSet presAssocID="{1FE0C9D4-4470-45B8-A250-AF3C6A2557C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00F25D0-CFFE-4F50-A232-549F8285C3D1}" type="pres">
      <dgm:prSet presAssocID="{1FE0C9D4-4470-45B8-A250-AF3C6A2557C4}" presName="wedge3" presStyleLbl="node1" presStyleIdx="2" presStyleCnt="3" custLinFactNeighborX="-1404" custLinFactNeighborY="487"/>
      <dgm:spPr/>
      <dgm:t>
        <a:bodyPr/>
        <a:lstStyle/>
        <a:p>
          <a:endParaRPr lang="th-TH"/>
        </a:p>
      </dgm:t>
    </dgm:pt>
    <dgm:pt modelId="{2EB6CF52-CE69-43AA-A5FA-A82752EA39D7}" type="pres">
      <dgm:prSet presAssocID="{1FE0C9D4-4470-45B8-A250-AF3C6A2557C4}" presName="dummy3a" presStyleCnt="0"/>
      <dgm:spPr/>
    </dgm:pt>
    <dgm:pt modelId="{ACCAA91A-4421-4363-A883-A0CDFD0AA363}" type="pres">
      <dgm:prSet presAssocID="{1FE0C9D4-4470-45B8-A250-AF3C6A2557C4}" presName="dummy3b" presStyleCnt="0"/>
      <dgm:spPr/>
    </dgm:pt>
    <dgm:pt modelId="{283F3D95-F5EE-483A-BE61-0E8A1503C6A1}" type="pres">
      <dgm:prSet presAssocID="{1FE0C9D4-4470-45B8-A250-AF3C6A2557C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29E9BF7-100D-4741-BDDC-7EB81E12C8C0}" type="pres">
      <dgm:prSet presAssocID="{88B0BBB7-B843-4C0A-AB49-13C4BC1A4D02}" presName="arrowWedge1" presStyleLbl="fgSibTrans2D1" presStyleIdx="0" presStyleCnt="3" custLinFactNeighborX="85" custLinFactNeighborY="-283"/>
      <dgm:spPr/>
    </dgm:pt>
    <dgm:pt modelId="{271AD908-7D16-4938-933B-9FDBB0D718FB}" type="pres">
      <dgm:prSet presAssocID="{4AD92C6A-311E-43F5-A179-0B8E38A0C81B}" presName="arrowWedge2" presStyleLbl="fgSibTrans2D1" presStyleIdx="1" presStyleCnt="3" custLinFactNeighborX="-1040" custLinFactNeighborY="-697"/>
      <dgm:spPr/>
    </dgm:pt>
    <dgm:pt modelId="{76CBB1CA-966A-4E41-9D5C-3C158748CA4A}" type="pres">
      <dgm:prSet presAssocID="{AC6149C3-73FE-4AE4-8273-A957F89ADFC6}" presName="arrowWedge3" presStyleLbl="fgSibTrans2D1" presStyleIdx="2" presStyleCnt="3" custLinFactNeighborX="-169" custLinFactNeighborY="-385"/>
      <dgm:spPr/>
    </dgm:pt>
  </dgm:ptLst>
  <dgm:cxnLst>
    <dgm:cxn modelId="{68D5DE5C-90CE-4CF5-BB6B-3B1A3257A1A0}" type="presOf" srcId="{1FE0C9D4-4470-45B8-A250-AF3C6A2557C4}" destId="{ECD9B8F5-07C9-47AE-88FA-29572B867769}" srcOrd="0" destOrd="0" presId="urn:microsoft.com/office/officeart/2005/8/layout/cycle8"/>
    <dgm:cxn modelId="{35644993-D1B3-456D-99A6-2B28A8F9C653}" type="presOf" srcId="{34B0A76B-7966-4912-AD9A-DA5000C60E26}" destId="{0F59BCFB-0CB6-4C56-9ACA-AC48632D0DE9}" srcOrd="1" destOrd="0" presId="urn:microsoft.com/office/officeart/2005/8/layout/cycle8"/>
    <dgm:cxn modelId="{6B9DB277-0FB1-4462-AC6A-163B06D32F74}" srcId="{1FE0C9D4-4470-45B8-A250-AF3C6A2557C4}" destId="{5F874067-7183-4AAA-BE00-4DE0E243A711}" srcOrd="0" destOrd="0" parTransId="{690CA7B3-4CFB-4949-A3A6-19343F9D99DF}" sibTransId="{88B0BBB7-B843-4C0A-AB49-13C4BC1A4D02}"/>
    <dgm:cxn modelId="{BA0EF458-F299-43F3-9BE0-810C34F5E93B}" type="presOf" srcId="{4625F03E-4910-4799-8104-39DB213FD66B}" destId="{E00F25D0-CFFE-4F50-A232-549F8285C3D1}" srcOrd="0" destOrd="0" presId="urn:microsoft.com/office/officeart/2005/8/layout/cycle8"/>
    <dgm:cxn modelId="{2E50B0C5-749A-40F3-9734-C6A0C12CA7A3}" srcId="{1FE0C9D4-4470-45B8-A250-AF3C6A2557C4}" destId="{34B0A76B-7966-4912-AD9A-DA5000C60E26}" srcOrd="1" destOrd="0" parTransId="{89D5EAC7-3707-4FA0-BB37-E5080F211BA8}" sibTransId="{4AD92C6A-311E-43F5-A179-0B8E38A0C81B}"/>
    <dgm:cxn modelId="{2FEAD087-316A-4A86-942E-9AD3664F0DD2}" type="presOf" srcId="{5F874067-7183-4AAA-BE00-4DE0E243A711}" destId="{5EF8AA97-C6D5-4DF0-9B0E-6E7C1D4A7518}" srcOrd="1" destOrd="0" presId="urn:microsoft.com/office/officeart/2005/8/layout/cycle8"/>
    <dgm:cxn modelId="{FAB09EDB-2F8F-4174-95F6-B0FB55F1B498}" srcId="{1FE0C9D4-4470-45B8-A250-AF3C6A2557C4}" destId="{4625F03E-4910-4799-8104-39DB213FD66B}" srcOrd="2" destOrd="0" parTransId="{E1BAD969-BE57-4DA3-9700-BB7826C65AFD}" sibTransId="{AC6149C3-73FE-4AE4-8273-A957F89ADFC6}"/>
    <dgm:cxn modelId="{2F44F667-0024-4F74-833B-7777CBF9E5DE}" type="presOf" srcId="{34B0A76B-7966-4912-AD9A-DA5000C60E26}" destId="{6E781B91-0AA3-4254-B9AC-6CCCAF4D0D04}" srcOrd="0" destOrd="0" presId="urn:microsoft.com/office/officeart/2005/8/layout/cycle8"/>
    <dgm:cxn modelId="{C89B9502-C9FD-4EF9-B011-CB43D9F2FBDF}" type="presOf" srcId="{5F874067-7183-4AAA-BE00-4DE0E243A711}" destId="{6DA1A517-9183-4CE1-889D-A34FAB582178}" srcOrd="0" destOrd="0" presId="urn:microsoft.com/office/officeart/2005/8/layout/cycle8"/>
    <dgm:cxn modelId="{EC68A4CE-717F-4D06-862B-451F1A090330}" type="presOf" srcId="{4625F03E-4910-4799-8104-39DB213FD66B}" destId="{283F3D95-F5EE-483A-BE61-0E8A1503C6A1}" srcOrd="1" destOrd="0" presId="urn:microsoft.com/office/officeart/2005/8/layout/cycle8"/>
    <dgm:cxn modelId="{59960B3E-45FC-4E6A-9010-51C8C6CCE172}" type="presParOf" srcId="{ECD9B8F5-07C9-47AE-88FA-29572B867769}" destId="{6DA1A517-9183-4CE1-889D-A34FAB582178}" srcOrd="0" destOrd="0" presId="urn:microsoft.com/office/officeart/2005/8/layout/cycle8"/>
    <dgm:cxn modelId="{C5158C93-C407-43EC-8BC0-A90592B513EB}" type="presParOf" srcId="{ECD9B8F5-07C9-47AE-88FA-29572B867769}" destId="{5C49BB8B-61A8-4857-8AD0-AF11BC4312B7}" srcOrd="1" destOrd="0" presId="urn:microsoft.com/office/officeart/2005/8/layout/cycle8"/>
    <dgm:cxn modelId="{2B0C4A7F-8F72-48B7-9D52-B44AFAE1FC07}" type="presParOf" srcId="{ECD9B8F5-07C9-47AE-88FA-29572B867769}" destId="{AF223B87-E883-44A4-BFA9-ED8A7ABC4E55}" srcOrd="2" destOrd="0" presId="urn:microsoft.com/office/officeart/2005/8/layout/cycle8"/>
    <dgm:cxn modelId="{3B886D5D-F2E1-4BC5-9DB2-E08273AD47F2}" type="presParOf" srcId="{ECD9B8F5-07C9-47AE-88FA-29572B867769}" destId="{5EF8AA97-C6D5-4DF0-9B0E-6E7C1D4A7518}" srcOrd="3" destOrd="0" presId="urn:microsoft.com/office/officeart/2005/8/layout/cycle8"/>
    <dgm:cxn modelId="{7E0296DF-B5AF-4B59-9C35-96595362623F}" type="presParOf" srcId="{ECD9B8F5-07C9-47AE-88FA-29572B867769}" destId="{6E781B91-0AA3-4254-B9AC-6CCCAF4D0D04}" srcOrd="4" destOrd="0" presId="urn:microsoft.com/office/officeart/2005/8/layout/cycle8"/>
    <dgm:cxn modelId="{C24B9B5E-8F9A-442E-817D-8D1CA1525309}" type="presParOf" srcId="{ECD9B8F5-07C9-47AE-88FA-29572B867769}" destId="{1BC91BAB-4522-464A-8BAA-7F7380D59AAC}" srcOrd="5" destOrd="0" presId="urn:microsoft.com/office/officeart/2005/8/layout/cycle8"/>
    <dgm:cxn modelId="{924049A5-ADF6-42DB-9D15-0FFAE909451B}" type="presParOf" srcId="{ECD9B8F5-07C9-47AE-88FA-29572B867769}" destId="{13D5B37D-D2D4-4A49-92CA-CF800ADCF91B}" srcOrd="6" destOrd="0" presId="urn:microsoft.com/office/officeart/2005/8/layout/cycle8"/>
    <dgm:cxn modelId="{F18A1D04-F39C-449D-B7DC-137A54CA3FD3}" type="presParOf" srcId="{ECD9B8F5-07C9-47AE-88FA-29572B867769}" destId="{0F59BCFB-0CB6-4C56-9ACA-AC48632D0DE9}" srcOrd="7" destOrd="0" presId="urn:microsoft.com/office/officeart/2005/8/layout/cycle8"/>
    <dgm:cxn modelId="{CFE0F6D6-17B2-4B23-837A-45D16950DBD7}" type="presParOf" srcId="{ECD9B8F5-07C9-47AE-88FA-29572B867769}" destId="{E00F25D0-CFFE-4F50-A232-549F8285C3D1}" srcOrd="8" destOrd="0" presId="urn:microsoft.com/office/officeart/2005/8/layout/cycle8"/>
    <dgm:cxn modelId="{82AD337A-6382-4B04-BC75-3EA1408A8E46}" type="presParOf" srcId="{ECD9B8F5-07C9-47AE-88FA-29572B867769}" destId="{2EB6CF52-CE69-43AA-A5FA-A82752EA39D7}" srcOrd="9" destOrd="0" presId="urn:microsoft.com/office/officeart/2005/8/layout/cycle8"/>
    <dgm:cxn modelId="{8D1DEDB0-985B-4AA5-91E0-A74564257C14}" type="presParOf" srcId="{ECD9B8F5-07C9-47AE-88FA-29572B867769}" destId="{ACCAA91A-4421-4363-A883-A0CDFD0AA363}" srcOrd="10" destOrd="0" presId="urn:microsoft.com/office/officeart/2005/8/layout/cycle8"/>
    <dgm:cxn modelId="{5074ACAB-B039-4F07-A2A2-CDC4D0C62F83}" type="presParOf" srcId="{ECD9B8F5-07C9-47AE-88FA-29572B867769}" destId="{283F3D95-F5EE-483A-BE61-0E8A1503C6A1}" srcOrd="11" destOrd="0" presId="urn:microsoft.com/office/officeart/2005/8/layout/cycle8"/>
    <dgm:cxn modelId="{4CB3280A-83B1-4874-8A4D-D79CD7E94262}" type="presParOf" srcId="{ECD9B8F5-07C9-47AE-88FA-29572B867769}" destId="{129E9BF7-100D-4741-BDDC-7EB81E12C8C0}" srcOrd="12" destOrd="0" presId="urn:microsoft.com/office/officeart/2005/8/layout/cycle8"/>
    <dgm:cxn modelId="{6BFA41D3-4E3D-4874-A399-A013C1D4853E}" type="presParOf" srcId="{ECD9B8F5-07C9-47AE-88FA-29572B867769}" destId="{271AD908-7D16-4938-933B-9FDBB0D718FB}" srcOrd="13" destOrd="0" presId="urn:microsoft.com/office/officeart/2005/8/layout/cycle8"/>
    <dgm:cxn modelId="{1FDAD4FC-722D-4BF0-8C83-F30D07264120}" type="presParOf" srcId="{ECD9B8F5-07C9-47AE-88FA-29572B867769}" destId="{76CBB1CA-966A-4E41-9D5C-3C158748CA4A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F65A071-91BD-4124-BEE6-A4E368813412}" type="doc">
      <dgm:prSet loTypeId="urn:microsoft.com/office/officeart/2008/layout/HexagonCluster" loCatId="pictur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4A0D1DBD-B632-4D2B-866E-0DA22D490382}">
      <dgm:prSet phldrT="[ข้อความ]"/>
      <dgm:spPr/>
      <dgm:t>
        <a:bodyPr/>
        <a:lstStyle/>
        <a:p>
          <a:r>
            <a:rPr lang="en-US" dirty="0" smtClean="0"/>
            <a:t>?????</a:t>
          </a:r>
          <a:endParaRPr lang="th-TH" dirty="0"/>
        </a:p>
      </dgm:t>
    </dgm:pt>
    <dgm:pt modelId="{E68F358E-5909-4BCB-AFEB-163649517960}" type="parTrans" cxnId="{12D44607-0A70-4F8C-A234-AB52FDCF77C0}">
      <dgm:prSet/>
      <dgm:spPr/>
      <dgm:t>
        <a:bodyPr/>
        <a:lstStyle/>
        <a:p>
          <a:endParaRPr lang="th-TH"/>
        </a:p>
      </dgm:t>
    </dgm:pt>
    <dgm:pt modelId="{62F13BE4-AD7B-4659-B454-40FFE1BCDAEC}" type="sibTrans" cxnId="{12D44607-0A70-4F8C-A234-AB52FDCF77C0}">
      <dgm:prSet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B5BC92BD-C28A-4991-8EBD-DC4BC9CECDF1}">
      <dgm:prSet phldrT="[ข้อความ]"/>
      <dgm:spPr/>
      <dgm:t>
        <a:bodyPr/>
        <a:lstStyle/>
        <a:p>
          <a:r>
            <a:rPr lang="th-TH" b="1" dirty="0" smtClean="0">
              <a:latin typeface="FreesiaUPC" pitchFamily="34" charset="-34"/>
              <a:cs typeface="FreesiaUPC" pitchFamily="34" charset="-34"/>
            </a:rPr>
            <a:t>ประชาชน</a:t>
          </a:r>
          <a:endParaRPr lang="th-TH" b="1" dirty="0">
            <a:latin typeface="FreesiaUPC" pitchFamily="34" charset="-34"/>
            <a:cs typeface="FreesiaUPC" pitchFamily="34" charset="-34"/>
          </a:endParaRPr>
        </a:p>
      </dgm:t>
    </dgm:pt>
    <dgm:pt modelId="{EF0C4CDB-B38B-436B-AC33-F040500A3C98}" type="parTrans" cxnId="{648F3F2A-1FE6-4209-B881-8ACA505E8F33}">
      <dgm:prSet/>
      <dgm:spPr/>
      <dgm:t>
        <a:bodyPr/>
        <a:lstStyle/>
        <a:p>
          <a:endParaRPr lang="th-TH"/>
        </a:p>
      </dgm:t>
    </dgm:pt>
    <dgm:pt modelId="{9F13FFE0-BDA5-4FF6-99DB-20F621AEF119}" type="sibTrans" cxnId="{648F3F2A-1FE6-4209-B881-8ACA505E8F33}">
      <dgm:prSet/>
      <dgm:spPr/>
      <dgm:t>
        <a:bodyPr/>
        <a:lstStyle/>
        <a:p>
          <a:endParaRPr lang="th-TH"/>
        </a:p>
      </dgm:t>
    </dgm:pt>
    <dgm:pt modelId="{23D5D569-111C-4010-91AF-BF42581BA8A1}">
      <dgm:prSet phldrT="[ข้อความ]" custT="1"/>
      <dgm:spPr/>
      <dgm:t>
        <a:bodyPr/>
        <a:lstStyle/>
        <a:p>
          <a:r>
            <a:rPr lang="th-TH" sz="2800" b="1" dirty="0" smtClean="0">
              <a:latin typeface="FreesiaUPC" pitchFamily="34" charset="-34"/>
              <a:cs typeface="FreesiaUPC" pitchFamily="34" charset="-34"/>
            </a:rPr>
            <a:t>นักวิจัย</a:t>
          </a:r>
          <a:endParaRPr lang="th-TH" sz="2800" b="1" dirty="0">
            <a:latin typeface="FreesiaUPC" pitchFamily="34" charset="-34"/>
            <a:cs typeface="FreesiaUPC" pitchFamily="34" charset="-34"/>
          </a:endParaRPr>
        </a:p>
      </dgm:t>
    </dgm:pt>
    <dgm:pt modelId="{A68C30D5-CCF4-4082-89A7-8785CDC5113D}" type="parTrans" cxnId="{6B2DD84E-D73C-4DED-BE41-838BDB1F4B1D}">
      <dgm:prSet/>
      <dgm:spPr/>
      <dgm:t>
        <a:bodyPr/>
        <a:lstStyle/>
        <a:p>
          <a:endParaRPr lang="th-TH"/>
        </a:p>
      </dgm:t>
    </dgm:pt>
    <dgm:pt modelId="{87569A59-7FD2-4A5F-B42D-A210C891B910}" type="sibTrans" cxnId="{6B2DD84E-D73C-4DED-BE41-838BDB1F4B1D}">
      <dgm:prSet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B0B253A5-451F-4BF9-85E7-399C0723E9C4}" type="pres">
      <dgm:prSet presAssocID="{DF65A071-91BD-4124-BEE6-A4E36881341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th-TH"/>
        </a:p>
      </dgm:t>
    </dgm:pt>
    <dgm:pt modelId="{59C2027C-5AC1-4245-B331-83CC8F04A66E}" type="pres">
      <dgm:prSet presAssocID="{4A0D1DBD-B632-4D2B-866E-0DA22D490382}" presName="text1" presStyleCnt="0"/>
      <dgm:spPr/>
      <dgm:t>
        <a:bodyPr/>
        <a:lstStyle/>
        <a:p>
          <a:endParaRPr lang="th-TH"/>
        </a:p>
      </dgm:t>
    </dgm:pt>
    <dgm:pt modelId="{AE4A66ED-7A7E-457C-ADBF-3C647B08B411}" type="pres">
      <dgm:prSet presAssocID="{4A0D1DBD-B632-4D2B-866E-0DA22D490382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F2946ED-E426-4288-9D47-375CF8E5F71F}" type="pres">
      <dgm:prSet presAssocID="{4A0D1DBD-B632-4D2B-866E-0DA22D490382}" presName="textaccent1" presStyleCnt="0"/>
      <dgm:spPr/>
      <dgm:t>
        <a:bodyPr/>
        <a:lstStyle/>
        <a:p>
          <a:endParaRPr lang="th-TH"/>
        </a:p>
      </dgm:t>
    </dgm:pt>
    <dgm:pt modelId="{4EC78BB9-95C0-464F-B4CE-0DA15D58963F}" type="pres">
      <dgm:prSet presAssocID="{4A0D1DBD-B632-4D2B-866E-0DA22D490382}" presName="accentRepeatNode" presStyleLbl="solidAlignAcc1" presStyleIdx="0" presStyleCnt="6"/>
      <dgm:spPr/>
      <dgm:t>
        <a:bodyPr/>
        <a:lstStyle/>
        <a:p>
          <a:endParaRPr lang="th-TH"/>
        </a:p>
      </dgm:t>
    </dgm:pt>
    <dgm:pt modelId="{48D281CF-AA19-43FD-B650-F38348944731}" type="pres">
      <dgm:prSet presAssocID="{62F13BE4-AD7B-4659-B454-40FFE1BCDAEC}" presName="image1" presStyleCnt="0"/>
      <dgm:spPr/>
      <dgm:t>
        <a:bodyPr/>
        <a:lstStyle/>
        <a:p>
          <a:endParaRPr lang="th-TH"/>
        </a:p>
      </dgm:t>
    </dgm:pt>
    <dgm:pt modelId="{6BFC4113-6C34-494E-8E22-742D0594E84A}" type="pres">
      <dgm:prSet presAssocID="{62F13BE4-AD7B-4659-B454-40FFE1BCDAEC}" presName="imageRepeatNode" presStyleLbl="alignAcc1" presStyleIdx="0" presStyleCnt="3"/>
      <dgm:spPr/>
      <dgm:t>
        <a:bodyPr/>
        <a:lstStyle/>
        <a:p>
          <a:endParaRPr lang="th-TH"/>
        </a:p>
      </dgm:t>
    </dgm:pt>
    <dgm:pt modelId="{D409F8B6-5103-4BEF-9D50-BDF7BC1B7E6E}" type="pres">
      <dgm:prSet presAssocID="{62F13BE4-AD7B-4659-B454-40FFE1BCDAEC}" presName="imageaccent1" presStyleCnt="0"/>
      <dgm:spPr/>
      <dgm:t>
        <a:bodyPr/>
        <a:lstStyle/>
        <a:p>
          <a:endParaRPr lang="th-TH"/>
        </a:p>
      </dgm:t>
    </dgm:pt>
    <dgm:pt modelId="{EF8761E5-48FA-4613-B59E-5DD12B8170CC}" type="pres">
      <dgm:prSet presAssocID="{62F13BE4-AD7B-4659-B454-40FFE1BCDAEC}" presName="accentRepeatNode" presStyleLbl="solidAlignAcc1" presStyleIdx="1" presStyleCnt="6"/>
      <dgm:spPr/>
      <dgm:t>
        <a:bodyPr/>
        <a:lstStyle/>
        <a:p>
          <a:endParaRPr lang="th-TH"/>
        </a:p>
      </dgm:t>
    </dgm:pt>
    <dgm:pt modelId="{A1634F98-3702-4F0B-9DD5-41CE3A8AD775}" type="pres">
      <dgm:prSet presAssocID="{B5BC92BD-C28A-4991-8EBD-DC4BC9CECDF1}" presName="text2" presStyleCnt="0"/>
      <dgm:spPr/>
      <dgm:t>
        <a:bodyPr/>
        <a:lstStyle/>
        <a:p>
          <a:endParaRPr lang="th-TH"/>
        </a:p>
      </dgm:t>
    </dgm:pt>
    <dgm:pt modelId="{042D6D76-0EED-400C-8451-6751F7D223E0}" type="pres">
      <dgm:prSet presAssocID="{B5BC92BD-C28A-4991-8EBD-DC4BC9CECDF1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8760EC7-CB6A-4F38-80AA-0E4EF67C4DB3}" type="pres">
      <dgm:prSet presAssocID="{B5BC92BD-C28A-4991-8EBD-DC4BC9CECDF1}" presName="textaccent2" presStyleCnt="0"/>
      <dgm:spPr/>
      <dgm:t>
        <a:bodyPr/>
        <a:lstStyle/>
        <a:p>
          <a:endParaRPr lang="th-TH"/>
        </a:p>
      </dgm:t>
    </dgm:pt>
    <dgm:pt modelId="{162C3C2A-FD78-4F8A-9FA9-633C8CF5AA5F}" type="pres">
      <dgm:prSet presAssocID="{B5BC92BD-C28A-4991-8EBD-DC4BC9CECDF1}" presName="accentRepeatNode" presStyleLbl="solidAlignAcc1" presStyleIdx="2" presStyleCnt="6"/>
      <dgm:spPr/>
      <dgm:t>
        <a:bodyPr/>
        <a:lstStyle/>
        <a:p>
          <a:endParaRPr lang="th-TH"/>
        </a:p>
      </dgm:t>
    </dgm:pt>
    <dgm:pt modelId="{481A1BC7-DEBA-4168-8A36-720628FEC1F1}" type="pres">
      <dgm:prSet presAssocID="{9F13FFE0-BDA5-4FF6-99DB-20F621AEF119}" presName="image2" presStyleCnt="0"/>
      <dgm:spPr/>
      <dgm:t>
        <a:bodyPr/>
        <a:lstStyle/>
        <a:p>
          <a:endParaRPr lang="th-TH"/>
        </a:p>
      </dgm:t>
    </dgm:pt>
    <dgm:pt modelId="{CFA70B45-684B-4031-B1AD-6103C2B77C0E}" type="pres">
      <dgm:prSet presAssocID="{9F13FFE0-BDA5-4FF6-99DB-20F621AEF119}" presName="imageRepeatNode" presStyleLbl="alignAcc1" presStyleIdx="1" presStyleCnt="3" custLinFactY="-66311" custLinFactNeighborX="-86324" custLinFactNeighborY="-100000"/>
      <dgm:spPr/>
      <dgm:t>
        <a:bodyPr/>
        <a:lstStyle/>
        <a:p>
          <a:endParaRPr lang="th-TH"/>
        </a:p>
      </dgm:t>
    </dgm:pt>
    <dgm:pt modelId="{63D005BA-270C-4F73-AA70-80B071FCFFB0}" type="pres">
      <dgm:prSet presAssocID="{9F13FFE0-BDA5-4FF6-99DB-20F621AEF119}" presName="imageaccent2" presStyleCnt="0"/>
      <dgm:spPr/>
      <dgm:t>
        <a:bodyPr/>
        <a:lstStyle/>
        <a:p>
          <a:endParaRPr lang="th-TH"/>
        </a:p>
      </dgm:t>
    </dgm:pt>
    <dgm:pt modelId="{C546ECF5-8FC7-41CF-B58F-2204E3350C81}" type="pres">
      <dgm:prSet presAssocID="{9F13FFE0-BDA5-4FF6-99DB-20F621AEF119}" presName="accentRepeatNode" presStyleLbl="solidAlignAcc1" presStyleIdx="3" presStyleCnt="6" custLinFactX="-800000" custLinFactY="40185" custLinFactNeighborX="-817453" custLinFactNeighborY="100000"/>
      <dgm:spPr/>
      <dgm:t>
        <a:bodyPr/>
        <a:lstStyle/>
        <a:p>
          <a:endParaRPr lang="th-TH"/>
        </a:p>
      </dgm:t>
    </dgm:pt>
    <dgm:pt modelId="{E0D6A476-1A97-40BE-A652-7E3D49BC8194}" type="pres">
      <dgm:prSet presAssocID="{23D5D569-111C-4010-91AF-BF42581BA8A1}" presName="text3" presStyleCnt="0"/>
      <dgm:spPr/>
      <dgm:t>
        <a:bodyPr/>
        <a:lstStyle/>
        <a:p>
          <a:endParaRPr lang="th-TH"/>
        </a:p>
      </dgm:t>
    </dgm:pt>
    <dgm:pt modelId="{D701E3FF-64E6-48B3-81BB-707B8648EE6C}" type="pres">
      <dgm:prSet presAssocID="{23D5D569-111C-4010-91AF-BF42581BA8A1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CFDF792-6CC6-48CF-9A58-A84018E9877F}" type="pres">
      <dgm:prSet presAssocID="{23D5D569-111C-4010-91AF-BF42581BA8A1}" presName="textaccent3" presStyleCnt="0"/>
      <dgm:spPr/>
      <dgm:t>
        <a:bodyPr/>
        <a:lstStyle/>
        <a:p>
          <a:endParaRPr lang="th-TH"/>
        </a:p>
      </dgm:t>
    </dgm:pt>
    <dgm:pt modelId="{5436B6A8-63E1-49AC-A21C-51BA2961FDC7}" type="pres">
      <dgm:prSet presAssocID="{23D5D569-111C-4010-91AF-BF42581BA8A1}" presName="accentRepeatNode" presStyleLbl="solidAlignAcc1" presStyleIdx="4" presStyleCnt="6"/>
      <dgm:spPr/>
      <dgm:t>
        <a:bodyPr/>
        <a:lstStyle/>
        <a:p>
          <a:endParaRPr lang="th-TH"/>
        </a:p>
      </dgm:t>
    </dgm:pt>
    <dgm:pt modelId="{DF93191C-3E42-4C9F-8D5E-ACE1BF417C96}" type="pres">
      <dgm:prSet presAssocID="{87569A59-7FD2-4A5F-B42D-A210C891B910}" presName="image3" presStyleCnt="0"/>
      <dgm:spPr/>
      <dgm:t>
        <a:bodyPr/>
        <a:lstStyle/>
        <a:p>
          <a:endParaRPr lang="th-TH"/>
        </a:p>
      </dgm:t>
    </dgm:pt>
    <dgm:pt modelId="{31DD67B4-FC50-425E-9A97-B74597C54035}" type="pres">
      <dgm:prSet presAssocID="{87569A59-7FD2-4A5F-B42D-A210C891B910}" presName="imageRepeatNode" presStyleLbl="alignAcc1" presStyleIdx="2" presStyleCnt="3" custLinFactNeighborX="85427" custLinFactNeighborY="53372"/>
      <dgm:spPr/>
      <dgm:t>
        <a:bodyPr/>
        <a:lstStyle/>
        <a:p>
          <a:endParaRPr lang="th-TH"/>
        </a:p>
      </dgm:t>
    </dgm:pt>
    <dgm:pt modelId="{0ED24C89-2CB2-4D54-9F41-888483C045F6}" type="pres">
      <dgm:prSet presAssocID="{87569A59-7FD2-4A5F-B42D-A210C891B910}" presName="imageaccent3" presStyleCnt="0"/>
      <dgm:spPr/>
      <dgm:t>
        <a:bodyPr/>
        <a:lstStyle/>
        <a:p>
          <a:endParaRPr lang="th-TH"/>
        </a:p>
      </dgm:t>
    </dgm:pt>
    <dgm:pt modelId="{F9F848AE-0C86-46B1-A29B-72F7D3ABB9C6}" type="pres">
      <dgm:prSet presAssocID="{87569A59-7FD2-4A5F-B42D-A210C891B910}" presName="accentRepeatNode" presStyleLbl="solidAlignAcc1" presStyleIdx="5" presStyleCnt="6"/>
      <dgm:spPr/>
      <dgm:t>
        <a:bodyPr/>
        <a:lstStyle/>
        <a:p>
          <a:endParaRPr lang="th-TH"/>
        </a:p>
      </dgm:t>
    </dgm:pt>
  </dgm:ptLst>
  <dgm:cxnLst>
    <dgm:cxn modelId="{648F3F2A-1FE6-4209-B881-8ACA505E8F33}" srcId="{DF65A071-91BD-4124-BEE6-A4E368813412}" destId="{B5BC92BD-C28A-4991-8EBD-DC4BC9CECDF1}" srcOrd="1" destOrd="0" parTransId="{EF0C4CDB-B38B-436B-AC33-F040500A3C98}" sibTransId="{9F13FFE0-BDA5-4FF6-99DB-20F621AEF119}"/>
    <dgm:cxn modelId="{422B78FA-FCC1-4B02-87C5-1D01900D6127}" type="presOf" srcId="{DF65A071-91BD-4124-BEE6-A4E368813412}" destId="{B0B253A5-451F-4BF9-85E7-399C0723E9C4}" srcOrd="0" destOrd="0" presId="urn:microsoft.com/office/officeart/2008/layout/HexagonCluster"/>
    <dgm:cxn modelId="{1EC44572-793A-43CC-A0F7-2733DDF942C3}" type="presOf" srcId="{4A0D1DBD-B632-4D2B-866E-0DA22D490382}" destId="{AE4A66ED-7A7E-457C-ADBF-3C647B08B411}" srcOrd="0" destOrd="0" presId="urn:microsoft.com/office/officeart/2008/layout/HexagonCluster"/>
    <dgm:cxn modelId="{91682C47-720C-4706-A4CB-10EA8C35DC69}" type="presOf" srcId="{62F13BE4-AD7B-4659-B454-40FFE1BCDAEC}" destId="{6BFC4113-6C34-494E-8E22-742D0594E84A}" srcOrd="0" destOrd="0" presId="urn:microsoft.com/office/officeart/2008/layout/HexagonCluster"/>
    <dgm:cxn modelId="{F115134B-FE58-4615-BBB2-4C1CD173D6BD}" type="presOf" srcId="{B5BC92BD-C28A-4991-8EBD-DC4BC9CECDF1}" destId="{042D6D76-0EED-400C-8451-6751F7D223E0}" srcOrd="0" destOrd="0" presId="urn:microsoft.com/office/officeart/2008/layout/HexagonCluster"/>
    <dgm:cxn modelId="{E7F9C385-981B-44D6-AEF1-2694986581F7}" type="presOf" srcId="{23D5D569-111C-4010-91AF-BF42581BA8A1}" destId="{D701E3FF-64E6-48B3-81BB-707B8648EE6C}" srcOrd="0" destOrd="0" presId="urn:microsoft.com/office/officeart/2008/layout/HexagonCluster"/>
    <dgm:cxn modelId="{12D44607-0A70-4F8C-A234-AB52FDCF77C0}" srcId="{DF65A071-91BD-4124-BEE6-A4E368813412}" destId="{4A0D1DBD-B632-4D2B-866E-0DA22D490382}" srcOrd="0" destOrd="0" parTransId="{E68F358E-5909-4BCB-AFEB-163649517960}" sibTransId="{62F13BE4-AD7B-4659-B454-40FFE1BCDAEC}"/>
    <dgm:cxn modelId="{6B2DD84E-D73C-4DED-BE41-838BDB1F4B1D}" srcId="{DF65A071-91BD-4124-BEE6-A4E368813412}" destId="{23D5D569-111C-4010-91AF-BF42581BA8A1}" srcOrd="2" destOrd="0" parTransId="{A68C30D5-CCF4-4082-89A7-8785CDC5113D}" sibTransId="{87569A59-7FD2-4A5F-B42D-A210C891B910}"/>
    <dgm:cxn modelId="{2010FE5E-2B21-4878-A9B8-8ABAD20B53F3}" type="presOf" srcId="{9F13FFE0-BDA5-4FF6-99DB-20F621AEF119}" destId="{CFA70B45-684B-4031-B1AD-6103C2B77C0E}" srcOrd="0" destOrd="0" presId="urn:microsoft.com/office/officeart/2008/layout/HexagonCluster"/>
    <dgm:cxn modelId="{CED15583-D6A9-48CA-AA7D-1B4281C87FE4}" type="presOf" srcId="{87569A59-7FD2-4A5F-B42D-A210C891B910}" destId="{31DD67B4-FC50-425E-9A97-B74597C54035}" srcOrd="0" destOrd="0" presId="urn:microsoft.com/office/officeart/2008/layout/HexagonCluster"/>
    <dgm:cxn modelId="{90185D67-CC54-4FF8-BCD8-1D810AAAA2F9}" type="presParOf" srcId="{B0B253A5-451F-4BF9-85E7-399C0723E9C4}" destId="{59C2027C-5AC1-4245-B331-83CC8F04A66E}" srcOrd="0" destOrd="0" presId="urn:microsoft.com/office/officeart/2008/layout/HexagonCluster"/>
    <dgm:cxn modelId="{FD640636-799B-4404-8624-78AF76E63A57}" type="presParOf" srcId="{59C2027C-5AC1-4245-B331-83CC8F04A66E}" destId="{AE4A66ED-7A7E-457C-ADBF-3C647B08B411}" srcOrd="0" destOrd="0" presId="urn:microsoft.com/office/officeart/2008/layout/HexagonCluster"/>
    <dgm:cxn modelId="{62E70000-438F-40D2-AAE7-75D03CC08FBA}" type="presParOf" srcId="{B0B253A5-451F-4BF9-85E7-399C0723E9C4}" destId="{3F2946ED-E426-4288-9D47-375CF8E5F71F}" srcOrd="1" destOrd="0" presId="urn:microsoft.com/office/officeart/2008/layout/HexagonCluster"/>
    <dgm:cxn modelId="{50323665-C267-4274-9BCD-475DAA55F588}" type="presParOf" srcId="{3F2946ED-E426-4288-9D47-375CF8E5F71F}" destId="{4EC78BB9-95C0-464F-B4CE-0DA15D58963F}" srcOrd="0" destOrd="0" presId="urn:microsoft.com/office/officeart/2008/layout/HexagonCluster"/>
    <dgm:cxn modelId="{6E683D30-D8FE-4D24-9B05-CF87C184078F}" type="presParOf" srcId="{B0B253A5-451F-4BF9-85E7-399C0723E9C4}" destId="{48D281CF-AA19-43FD-B650-F38348944731}" srcOrd="2" destOrd="0" presId="urn:microsoft.com/office/officeart/2008/layout/HexagonCluster"/>
    <dgm:cxn modelId="{ACBB3589-382C-4922-96E0-14414018186D}" type="presParOf" srcId="{48D281CF-AA19-43FD-B650-F38348944731}" destId="{6BFC4113-6C34-494E-8E22-742D0594E84A}" srcOrd="0" destOrd="0" presId="urn:microsoft.com/office/officeart/2008/layout/HexagonCluster"/>
    <dgm:cxn modelId="{D2DA0C3B-A9D1-484F-9C4F-9E188D2708D0}" type="presParOf" srcId="{B0B253A5-451F-4BF9-85E7-399C0723E9C4}" destId="{D409F8B6-5103-4BEF-9D50-BDF7BC1B7E6E}" srcOrd="3" destOrd="0" presId="urn:microsoft.com/office/officeart/2008/layout/HexagonCluster"/>
    <dgm:cxn modelId="{597761AE-197B-4CE5-9374-15F101A1D366}" type="presParOf" srcId="{D409F8B6-5103-4BEF-9D50-BDF7BC1B7E6E}" destId="{EF8761E5-48FA-4613-B59E-5DD12B8170CC}" srcOrd="0" destOrd="0" presId="urn:microsoft.com/office/officeart/2008/layout/HexagonCluster"/>
    <dgm:cxn modelId="{C2E1EBC7-7F94-4567-BBCF-95CED4931A6F}" type="presParOf" srcId="{B0B253A5-451F-4BF9-85E7-399C0723E9C4}" destId="{A1634F98-3702-4F0B-9DD5-41CE3A8AD775}" srcOrd="4" destOrd="0" presId="urn:microsoft.com/office/officeart/2008/layout/HexagonCluster"/>
    <dgm:cxn modelId="{04C29488-27D1-4D35-A0F9-5CE8D777D77A}" type="presParOf" srcId="{A1634F98-3702-4F0B-9DD5-41CE3A8AD775}" destId="{042D6D76-0EED-400C-8451-6751F7D223E0}" srcOrd="0" destOrd="0" presId="urn:microsoft.com/office/officeart/2008/layout/HexagonCluster"/>
    <dgm:cxn modelId="{8D0E68F4-3BB2-44D4-8208-A0B5BAF29D13}" type="presParOf" srcId="{B0B253A5-451F-4BF9-85E7-399C0723E9C4}" destId="{98760EC7-CB6A-4F38-80AA-0E4EF67C4DB3}" srcOrd="5" destOrd="0" presId="urn:microsoft.com/office/officeart/2008/layout/HexagonCluster"/>
    <dgm:cxn modelId="{F0F51351-9450-493D-AAB6-A1C57C25DACE}" type="presParOf" srcId="{98760EC7-CB6A-4F38-80AA-0E4EF67C4DB3}" destId="{162C3C2A-FD78-4F8A-9FA9-633C8CF5AA5F}" srcOrd="0" destOrd="0" presId="urn:microsoft.com/office/officeart/2008/layout/HexagonCluster"/>
    <dgm:cxn modelId="{0AE47A5C-0D03-40E8-B4C4-8E3A92BD243C}" type="presParOf" srcId="{B0B253A5-451F-4BF9-85E7-399C0723E9C4}" destId="{481A1BC7-DEBA-4168-8A36-720628FEC1F1}" srcOrd="6" destOrd="0" presId="urn:microsoft.com/office/officeart/2008/layout/HexagonCluster"/>
    <dgm:cxn modelId="{355D5B26-1FC4-40A6-BCB0-DAB3E1D873B9}" type="presParOf" srcId="{481A1BC7-DEBA-4168-8A36-720628FEC1F1}" destId="{CFA70B45-684B-4031-B1AD-6103C2B77C0E}" srcOrd="0" destOrd="0" presId="urn:microsoft.com/office/officeart/2008/layout/HexagonCluster"/>
    <dgm:cxn modelId="{B0A6E3CD-765E-4A24-A3E9-1709821256E3}" type="presParOf" srcId="{B0B253A5-451F-4BF9-85E7-399C0723E9C4}" destId="{63D005BA-270C-4F73-AA70-80B071FCFFB0}" srcOrd="7" destOrd="0" presId="urn:microsoft.com/office/officeart/2008/layout/HexagonCluster"/>
    <dgm:cxn modelId="{BD58F867-0623-4F36-B8B3-FCEE6ECCF17D}" type="presParOf" srcId="{63D005BA-270C-4F73-AA70-80B071FCFFB0}" destId="{C546ECF5-8FC7-41CF-B58F-2204E3350C81}" srcOrd="0" destOrd="0" presId="urn:microsoft.com/office/officeart/2008/layout/HexagonCluster"/>
    <dgm:cxn modelId="{AE83F0CD-286E-46AF-BD0F-63D3953416E4}" type="presParOf" srcId="{B0B253A5-451F-4BF9-85E7-399C0723E9C4}" destId="{E0D6A476-1A97-40BE-A652-7E3D49BC8194}" srcOrd="8" destOrd="0" presId="urn:microsoft.com/office/officeart/2008/layout/HexagonCluster"/>
    <dgm:cxn modelId="{736E8BF6-A577-4E60-BCC2-928371906025}" type="presParOf" srcId="{E0D6A476-1A97-40BE-A652-7E3D49BC8194}" destId="{D701E3FF-64E6-48B3-81BB-707B8648EE6C}" srcOrd="0" destOrd="0" presId="urn:microsoft.com/office/officeart/2008/layout/HexagonCluster"/>
    <dgm:cxn modelId="{08C855B7-5B58-4D06-BCB7-F33AD5F8E6C6}" type="presParOf" srcId="{B0B253A5-451F-4BF9-85E7-399C0723E9C4}" destId="{ECFDF792-6CC6-48CF-9A58-A84018E9877F}" srcOrd="9" destOrd="0" presId="urn:microsoft.com/office/officeart/2008/layout/HexagonCluster"/>
    <dgm:cxn modelId="{7ED534EB-A776-41EE-A60D-E75505EBF2FB}" type="presParOf" srcId="{ECFDF792-6CC6-48CF-9A58-A84018E9877F}" destId="{5436B6A8-63E1-49AC-A21C-51BA2961FDC7}" srcOrd="0" destOrd="0" presId="urn:microsoft.com/office/officeart/2008/layout/HexagonCluster"/>
    <dgm:cxn modelId="{197BBF95-6F54-4418-92DB-B4CDFBEFECA4}" type="presParOf" srcId="{B0B253A5-451F-4BF9-85E7-399C0723E9C4}" destId="{DF93191C-3E42-4C9F-8D5E-ACE1BF417C96}" srcOrd="10" destOrd="0" presId="urn:microsoft.com/office/officeart/2008/layout/HexagonCluster"/>
    <dgm:cxn modelId="{AFE80F18-69A4-4863-AE17-F4AF77901059}" type="presParOf" srcId="{DF93191C-3E42-4C9F-8D5E-ACE1BF417C96}" destId="{31DD67B4-FC50-425E-9A97-B74597C54035}" srcOrd="0" destOrd="0" presId="urn:microsoft.com/office/officeart/2008/layout/HexagonCluster"/>
    <dgm:cxn modelId="{9086B1AE-32DC-446A-A869-5AF1A62810FD}" type="presParOf" srcId="{B0B253A5-451F-4BF9-85E7-399C0723E9C4}" destId="{0ED24C89-2CB2-4D54-9F41-888483C045F6}" srcOrd="11" destOrd="0" presId="urn:microsoft.com/office/officeart/2008/layout/HexagonCluster"/>
    <dgm:cxn modelId="{E078AA04-DE8F-476B-BCFD-C9F231042ACA}" type="presParOf" srcId="{0ED24C89-2CB2-4D54-9F41-888483C045F6}" destId="{F9F848AE-0C86-46B1-A29B-72F7D3ABB9C6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F65A071-91BD-4124-BEE6-A4E368813412}" type="doc">
      <dgm:prSet loTypeId="urn:microsoft.com/office/officeart/2008/layout/HexagonCluster" loCatId="picture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4A0D1DBD-B632-4D2B-866E-0DA22D490382}">
      <dgm:prSet phldrT="[ข้อความ]" custT="1"/>
      <dgm:spPr/>
      <dgm:t>
        <a:bodyPr/>
        <a:lstStyle/>
        <a:p>
          <a:r>
            <a:rPr lang="th-TH" sz="3200" b="1" dirty="0" smtClean="0">
              <a:latin typeface="FreesiaUPC" pitchFamily="34" charset="-34"/>
              <a:cs typeface="FreesiaUPC" pitchFamily="34" charset="-34"/>
            </a:rPr>
            <a:t>จัดทีมวิจัย</a:t>
          </a:r>
          <a:endParaRPr lang="th-TH" sz="3200" b="1" dirty="0">
            <a:latin typeface="FreesiaUPC" pitchFamily="34" charset="-34"/>
            <a:cs typeface="FreesiaUPC" pitchFamily="34" charset="-34"/>
          </a:endParaRPr>
        </a:p>
      </dgm:t>
    </dgm:pt>
    <dgm:pt modelId="{62F13BE4-AD7B-4659-B454-40FFE1BCDAEC}" type="sibTrans" cxnId="{12D44607-0A70-4F8C-A234-AB52FDCF77C0}">
      <dgm:prSet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E68F358E-5909-4BCB-AFEB-163649517960}" type="parTrans" cxnId="{12D44607-0A70-4F8C-A234-AB52FDCF77C0}">
      <dgm:prSet/>
      <dgm:spPr/>
      <dgm:t>
        <a:bodyPr/>
        <a:lstStyle/>
        <a:p>
          <a:endParaRPr lang="th-TH"/>
        </a:p>
      </dgm:t>
    </dgm:pt>
    <dgm:pt modelId="{B0B253A5-451F-4BF9-85E7-399C0723E9C4}" type="pres">
      <dgm:prSet presAssocID="{DF65A071-91BD-4124-BEE6-A4E36881341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th-TH"/>
        </a:p>
      </dgm:t>
    </dgm:pt>
    <dgm:pt modelId="{59C2027C-5AC1-4245-B331-83CC8F04A66E}" type="pres">
      <dgm:prSet presAssocID="{4A0D1DBD-B632-4D2B-866E-0DA22D490382}" presName="text1" presStyleCnt="0"/>
      <dgm:spPr/>
      <dgm:t>
        <a:bodyPr/>
        <a:lstStyle/>
        <a:p>
          <a:endParaRPr lang="th-TH"/>
        </a:p>
      </dgm:t>
    </dgm:pt>
    <dgm:pt modelId="{AE4A66ED-7A7E-457C-ADBF-3C647B08B411}" type="pres">
      <dgm:prSet presAssocID="{4A0D1DBD-B632-4D2B-866E-0DA22D490382}" presName="textRepeatNode" presStyleLbl="alignNode1" presStyleIdx="0" presStyleCnt="1" custLinFactNeighborX="-84526" custLinFactNeighborY="-574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F2946ED-E426-4288-9D47-375CF8E5F71F}" type="pres">
      <dgm:prSet presAssocID="{4A0D1DBD-B632-4D2B-866E-0DA22D490382}" presName="textaccent1" presStyleCnt="0"/>
      <dgm:spPr/>
      <dgm:t>
        <a:bodyPr/>
        <a:lstStyle/>
        <a:p>
          <a:endParaRPr lang="th-TH"/>
        </a:p>
      </dgm:t>
    </dgm:pt>
    <dgm:pt modelId="{4EC78BB9-95C0-464F-B4CE-0DA15D58963F}" type="pres">
      <dgm:prSet presAssocID="{4A0D1DBD-B632-4D2B-866E-0DA22D490382}" presName="accentRepeatNode" presStyleLbl="solidAlignAcc1" presStyleIdx="0" presStyleCnt="2"/>
      <dgm:spPr/>
      <dgm:t>
        <a:bodyPr/>
        <a:lstStyle/>
        <a:p>
          <a:endParaRPr lang="th-TH"/>
        </a:p>
      </dgm:t>
    </dgm:pt>
    <dgm:pt modelId="{48D281CF-AA19-43FD-B650-F38348944731}" type="pres">
      <dgm:prSet presAssocID="{62F13BE4-AD7B-4659-B454-40FFE1BCDAEC}" presName="image1" presStyleCnt="0"/>
      <dgm:spPr/>
      <dgm:t>
        <a:bodyPr/>
        <a:lstStyle/>
        <a:p>
          <a:endParaRPr lang="th-TH"/>
        </a:p>
      </dgm:t>
    </dgm:pt>
    <dgm:pt modelId="{6BFC4113-6C34-494E-8E22-742D0594E84A}" type="pres">
      <dgm:prSet presAssocID="{62F13BE4-AD7B-4659-B454-40FFE1BCDAEC}" presName="imageRepeatNode" presStyleLbl="alignAcc1" presStyleIdx="0" presStyleCnt="1" custLinFactNeighborX="81470" custLinFactNeighborY="52952"/>
      <dgm:spPr/>
      <dgm:t>
        <a:bodyPr/>
        <a:lstStyle/>
        <a:p>
          <a:endParaRPr lang="th-TH"/>
        </a:p>
      </dgm:t>
    </dgm:pt>
    <dgm:pt modelId="{D409F8B6-5103-4BEF-9D50-BDF7BC1B7E6E}" type="pres">
      <dgm:prSet presAssocID="{62F13BE4-AD7B-4659-B454-40FFE1BCDAEC}" presName="imageaccent1" presStyleCnt="0"/>
      <dgm:spPr/>
      <dgm:t>
        <a:bodyPr/>
        <a:lstStyle/>
        <a:p>
          <a:endParaRPr lang="th-TH"/>
        </a:p>
      </dgm:t>
    </dgm:pt>
    <dgm:pt modelId="{EF8761E5-48FA-4613-B59E-5DD12B8170CC}" type="pres">
      <dgm:prSet presAssocID="{62F13BE4-AD7B-4659-B454-40FFE1BCDAEC}" presName="accentRepeatNode" presStyleLbl="solidAlignAcc1" presStyleIdx="1" presStyleCnt="2"/>
      <dgm:spPr/>
      <dgm:t>
        <a:bodyPr/>
        <a:lstStyle/>
        <a:p>
          <a:endParaRPr lang="th-TH"/>
        </a:p>
      </dgm:t>
    </dgm:pt>
  </dgm:ptLst>
  <dgm:cxnLst>
    <dgm:cxn modelId="{FEE67177-0320-4F62-9E39-55D6B503A94E}" type="presOf" srcId="{4A0D1DBD-B632-4D2B-866E-0DA22D490382}" destId="{AE4A66ED-7A7E-457C-ADBF-3C647B08B411}" srcOrd="0" destOrd="0" presId="urn:microsoft.com/office/officeart/2008/layout/HexagonCluster"/>
    <dgm:cxn modelId="{D2C05F21-F17E-45E3-A066-49950A670DF4}" type="presOf" srcId="{62F13BE4-AD7B-4659-B454-40FFE1BCDAEC}" destId="{6BFC4113-6C34-494E-8E22-742D0594E84A}" srcOrd="0" destOrd="0" presId="urn:microsoft.com/office/officeart/2008/layout/HexagonCluster"/>
    <dgm:cxn modelId="{15B03FE4-2D4F-4028-9678-6C31CFCF74AA}" type="presOf" srcId="{DF65A071-91BD-4124-BEE6-A4E368813412}" destId="{B0B253A5-451F-4BF9-85E7-399C0723E9C4}" srcOrd="0" destOrd="0" presId="urn:microsoft.com/office/officeart/2008/layout/HexagonCluster"/>
    <dgm:cxn modelId="{12D44607-0A70-4F8C-A234-AB52FDCF77C0}" srcId="{DF65A071-91BD-4124-BEE6-A4E368813412}" destId="{4A0D1DBD-B632-4D2B-866E-0DA22D490382}" srcOrd="0" destOrd="0" parTransId="{E68F358E-5909-4BCB-AFEB-163649517960}" sibTransId="{62F13BE4-AD7B-4659-B454-40FFE1BCDAEC}"/>
    <dgm:cxn modelId="{F5838B44-4E3A-4EDA-8A58-BC562C5936FF}" type="presParOf" srcId="{B0B253A5-451F-4BF9-85E7-399C0723E9C4}" destId="{59C2027C-5AC1-4245-B331-83CC8F04A66E}" srcOrd="0" destOrd="0" presId="urn:microsoft.com/office/officeart/2008/layout/HexagonCluster"/>
    <dgm:cxn modelId="{4E11EC08-FFB0-472C-B4E7-5AD7A504ACEE}" type="presParOf" srcId="{59C2027C-5AC1-4245-B331-83CC8F04A66E}" destId="{AE4A66ED-7A7E-457C-ADBF-3C647B08B411}" srcOrd="0" destOrd="0" presId="urn:microsoft.com/office/officeart/2008/layout/HexagonCluster"/>
    <dgm:cxn modelId="{22F76F4F-2E36-48F6-A630-169A641B2413}" type="presParOf" srcId="{B0B253A5-451F-4BF9-85E7-399C0723E9C4}" destId="{3F2946ED-E426-4288-9D47-375CF8E5F71F}" srcOrd="1" destOrd="0" presId="urn:microsoft.com/office/officeart/2008/layout/HexagonCluster"/>
    <dgm:cxn modelId="{C5BD507E-05FC-417C-8235-A29CA66471BF}" type="presParOf" srcId="{3F2946ED-E426-4288-9D47-375CF8E5F71F}" destId="{4EC78BB9-95C0-464F-B4CE-0DA15D58963F}" srcOrd="0" destOrd="0" presId="urn:microsoft.com/office/officeart/2008/layout/HexagonCluster"/>
    <dgm:cxn modelId="{4C876A85-BE08-417C-BFDB-D69A112716A5}" type="presParOf" srcId="{B0B253A5-451F-4BF9-85E7-399C0723E9C4}" destId="{48D281CF-AA19-43FD-B650-F38348944731}" srcOrd="2" destOrd="0" presId="urn:microsoft.com/office/officeart/2008/layout/HexagonCluster"/>
    <dgm:cxn modelId="{AC19DD37-390B-4B12-B4AF-5D97E75E18DA}" type="presParOf" srcId="{48D281CF-AA19-43FD-B650-F38348944731}" destId="{6BFC4113-6C34-494E-8E22-742D0594E84A}" srcOrd="0" destOrd="0" presId="urn:microsoft.com/office/officeart/2008/layout/HexagonCluster"/>
    <dgm:cxn modelId="{C62FE929-E426-464D-AB29-21B2ADAFE66F}" type="presParOf" srcId="{B0B253A5-451F-4BF9-85E7-399C0723E9C4}" destId="{D409F8B6-5103-4BEF-9D50-BDF7BC1B7E6E}" srcOrd="3" destOrd="0" presId="urn:microsoft.com/office/officeart/2008/layout/HexagonCluster"/>
    <dgm:cxn modelId="{186C3ED1-8D3B-4AC2-BEBB-FC7EBAE24142}" type="presParOf" srcId="{D409F8B6-5103-4BEF-9D50-BDF7BC1B7E6E}" destId="{EF8761E5-48FA-4613-B59E-5DD12B8170CC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5EC8F5-8E70-4DC0-A597-51C3D87784E6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984F70F-5D65-4211-B17D-12EC533FD3DA}">
      <dgm:prSet phldrT="[ข้อความ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</a:rPr>
            <a:t>มหาวิทยาลัย เชียงใหม่</a:t>
          </a:r>
          <a:endParaRPr lang="th-TH" sz="2800" b="1" dirty="0">
            <a:solidFill>
              <a:schemeClr val="tx1"/>
            </a:solidFill>
          </a:endParaRPr>
        </a:p>
      </dgm:t>
    </dgm:pt>
    <dgm:pt modelId="{F1896A1F-4AE4-438E-AEB4-E635603CC17E}" type="parTrans" cxnId="{D7E8CDF0-7BEC-4B9A-B180-AC2D669B2800}">
      <dgm:prSet/>
      <dgm:spPr/>
      <dgm:t>
        <a:bodyPr/>
        <a:lstStyle/>
        <a:p>
          <a:endParaRPr lang="th-TH"/>
        </a:p>
      </dgm:t>
    </dgm:pt>
    <dgm:pt modelId="{269A8815-8968-4944-A11E-21DAE9772E9F}" type="sibTrans" cxnId="{D7E8CDF0-7BEC-4B9A-B180-AC2D669B2800}">
      <dgm:prSet/>
      <dgm:spPr/>
      <dgm:t>
        <a:bodyPr/>
        <a:lstStyle/>
        <a:p>
          <a:endParaRPr lang="th-TH"/>
        </a:p>
      </dgm:t>
    </dgm:pt>
    <dgm:pt modelId="{D1422495-610C-4B83-BEA9-53390F9A79EE}">
      <dgm:prSet phldrT="[ข้อความ]" custT="1"/>
      <dgm:spPr>
        <a:solidFill>
          <a:schemeClr val="accent2">
            <a:lumMod val="60000"/>
            <a:lumOff val="40000"/>
          </a:schemeClr>
        </a:solidFill>
        <a:effectLst>
          <a:outerShdw blurRad="50800" dist="50800" dir="5400000" sx="2000" sy="2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</a:rPr>
            <a:t>มหาวิทยาลัย ขอนแก่น</a:t>
          </a:r>
          <a:endParaRPr lang="th-TH" sz="2800" b="1" dirty="0">
            <a:solidFill>
              <a:schemeClr val="tx1"/>
            </a:solidFill>
          </a:endParaRPr>
        </a:p>
      </dgm:t>
    </dgm:pt>
    <dgm:pt modelId="{C457CC28-A485-4E98-AEE0-C769A798750E}" type="parTrans" cxnId="{BA42B811-3D76-4D22-BCD7-5C0A558E58BF}">
      <dgm:prSet/>
      <dgm:spPr/>
      <dgm:t>
        <a:bodyPr/>
        <a:lstStyle/>
        <a:p>
          <a:endParaRPr lang="th-TH"/>
        </a:p>
      </dgm:t>
    </dgm:pt>
    <dgm:pt modelId="{526D9AE1-D130-40E9-BD49-271266964460}" type="sibTrans" cxnId="{BA42B811-3D76-4D22-BCD7-5C0A558E58BF}">
      <dgm:prSet/>
      <dgm:spPr/>
      <dgm:t>
        <a:bodyPr/>
        <a:lstStyle/>
        <a:p>
          <a:endParaRPr lang="th-TH"/>
        </a:p>
      </dgm:t>
    </dgm:pt>
    <dgm:pt modelId="{64800AAE-9A38-4DDE-8789-E25D72F16DBB}">
      <dgm:prSet phldrT="[ข้อความ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</a:rPr>
            <a:t>มหาวิทยาลัยเทคโนโลยี</a:t>
          </a:r>
          <a:r>
            <a:rPr lang="th-TH" sz="2800" b="1" dirty="0" err="1" smtClean="0">
              <a:solidFill>
                <a:schemeClr val="tx1"/>
              </a:solidFill>
            </a:rPr>
            <a:t>สุร</a:t>
          </a:r>
          <a:r>
            <a:rPr lang="th-TH" sz="2800" b="1" dirty="0" smtClean="0">
              <a:solidFill>
                <a:schemeClr val="tx1"/>
              </a:solidFill>
            </a:rPr>
            <a:t>นารี</a:t>
          </a:r>
          <a:endParaRPr lang="th-TH" sz="2800" b="1" dirty="0">
            <a:solidFill>
              <a:schemeClr val="tx1"/>
            </a:solidFill>
          </a:endParaRPr>
        </a:p>
      </dgm:t>
    </dgm:pt>
    <dgm:pt modelId="{9060C2F2-4091-4567-B3D5-9C3ED46BA87C}" type="parTrans" cxnId="{8354DFB1-46FA-4EB1-92C6-94974A53F813}">
      <dgm:prSet/>
      <dgm:spPr/>
      <dgm:t>
        <a:bodyPr/>
        <a:lstStyle/>
        <a:p>
          <a:endParaRPr lang="th-TH"/>
        </a:p>
      </dgm:t>
    </dgm:pt>
    <dgm:pt modelId="{1B773D93-67A2-4F4F-BAE3-DAEABA2CD61F}" type="sibTrans" cxnId="{8354DFB1-46FA-4EB1-92C6-94974A53F813}">
      <dgm:prSet/>
      <dgm:spPr/>
      <dgm:t>
        <a:bodyPr/>
        <a:lstStyle/>
        <a:p>
          <a:endParaRPr lang="th-TH"/>
        </a:p>
      </dgm:t>
    </dgm:pt>
    <dgm:pt modelId="{103A6806-1A2B-4822-BBD8-FD85CA6E2B08}">
      <dgm:prSet phldrT="[ข้อความ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th-TH" b="1" dirty="0" smtClean="0">
              <a:solidFill>
                <a:schemeClr val="tx1"/>
              </a:solidFill>
            </a:rPr>
            <a:t>จุฬาลงกรณ์มหาวิทยาลัย</a:t>
          </a:r>
          <a:endParaRPr lang="th-TH" b="1" dirty="0">
            <a:solidFill>
              <a:schemeClr val="tx1"/>
            </a:solidFill>
          </a:endParaRPr>
        </a:p>
      </dgm:t>
    </dgm:pt>
    <dgm:pt modelId="{6AAA74D3-F59D-4B3F-A583-1A2B6D966844}" type="parTrans" cxnId="{C0FCE168-98E8-4372-920C-0F72F40D7DEB}">
      <dgm:prSet/>
      <dgm:spPr/>
      <dgm:t>
        <a:bodyPr/>
        <a:lstStyle/>
        <a:p>
          <a:endParaRPr lang="th-TH"/>
        </a:p>
      </dgm:t>
    </dgm:pt>
    <dgm:pt modelId="{B7EF9AA4-6B68-4A27-A735-F2EA8E9DACC4}" type="sibTrans" cxnId="{C0FCE168-98E8-4372-920C-0F72F40D7DEB}">
      <dgm:prSet/>
      <dgm:spPr/>
      <dgm:t>
        <a:bodyPr/>
        <a:lstStyle/>
        <a:p>
          <a:endParaRPr lang="th-TH"/>
        </a:p>
      </dgm:t>
    </dgm:pt>
    <dgm:pt modelId="{4748B719-076F-4AF0-A566-35C55075AB44}">
      <dgm:prSet phldrT="[ข้อความ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th-TH" sz="2800" b="1" dirty="0" smtClean="0">
              <a:solidFill>
                <a:schemeClr val="tx1"/>
              </a:solidFill>
            </a:rPr>
            <a:t>มหาวิทยาลัย สงขลานครินทร์</a:t>
          </a:r>
          <a:endParaRPr lang="th-TH" sz="2800" b="1" dirty="0">
            <a:solidFill>
              <a:schemeClr val="tx1"/>
            </a:solidFill>
          </a:endParaRPr>
        </a:p>
      </dgm:t>
    </dgm:pt>
    <dgm:pt modelId="{9B712DF5-B6EE-418B-8572-BDCEECA5BAA3}" type="parTrans" cxnId="{489DD160-653B-419E-915A-F780FBD9D75A}">
      <dgm:prSet/>
      <dgm:spPr/>
      <dgm:t>
        <a:bodyPr/>
        <a:lstStyle/>
        <a:p>
          <a:endParaRPr lang="th-TH"/>
        </a:p>
      </dgm:t>
    </dgm:pt>
    <dgm:pt modelId="{3C58529D-77C7-4C7B-B384-38AC10D76D78}" type="sibTrans" cxnId="{489DD160-653B-419E-915A-F780FBD9D75A}">
      <dgm:prSet/>
      <dgm:spPr/>
      <dgm:t>
        <a:bodyPr/>
        <a:lstStyle/>
        <a:p>
          <a:endParaRPr lang="th-TH"/>
        </a:p>
      </dgm:t>
    </dgm:pt>
    <dgm:pt modelId="{B9DEE1C5-74A6-4595-AEA3-2DB1F585BF29}" type="pres">
      <dgm:prSet presAssocID="{9F5EC8F5-8E70-4DC0-A597-51C3D87784E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F5417E8-7FA4-434D-87DC-A115A39CA47B}" type="pres">
      <dgm:prSet presAssocID="{F984F70F-5D65-4211-B17D-12EC533FD3D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5E43A7B-E26E-41AC-8AA9-EB0058940071}" type="pres">
      <dgm:prSet presAssocID="{F984F70F-5D65-4211-B17D-12EC533FD3DA}" presName="spNode" presStyleCnt="0"/>
      <dgm:spPr/>
    </dgm:pt>
    <dgm:pt modelId="{B898F120-191C-4918-828F-AAF10B881358}" type="pres">
      <dgm:prSet presAssocID="{269A8815-8968-4944-A11E-21DAE9772E9F}" presName="sibTrans" presStyleLbl="sibTrans1D1" presStyleIdx="0" presStyleCnt="5"/>
      <dgm:spPr/>
      <dgm:t>
        <a:bodyPr/>
        <a:lstStyle/>
        <a:p>
          <a:endParaRPr lang="th-TH"/>
        </a:p>
      </dgm:t>
    </dgm:pt>
    <dgm:pt modelId="{6589D62F-9421-44F9-BB17-D83E7E0673A2}" type="pres">
      <dgm:prSet presAssocID="{D1422495-610C-4B83-BEA9-53390F9A79E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9D13F88-C8E6-4D4F-AC11-358D072CB199}" type="pres">
      <dgm:prSet presAssocID="{D1422495-610C-4B83-BEA9-53390F9A79EE}" presName="spNode" presStyleCnt="0"/>
      <dgm:spPr/>
    </dgm:pt>
    <dgm:pt modelId="{A6C799AD-05FF-4E02-A3DE-CC38F5FF33A0}" type="pres">
      <dgm:prSet presAssocID="{526D9AE1-D130-40E9-BD49-271266964460}" presName="sibTrans" presStyleLbl="sibTrans1D1" presStyleIdx="1" presStyleCnt="5"/>
      <dgm:spPr/>
      <dgm:t>
        <a:bodyPr/>
        <a:lstStyle/>
        <a:p>
          <a:endParaRPr lang="th-TH"/>
        </a:p>
      </dgm:t>
    </dgm:pt>
    <dgm:pt modelId="{222CBC10-F5B0-46CA-BCA4-E4D029013ECA}" type="pres">
      <dgm:prSet presAssocID="{64800AAE-9A38-4DDE-8789-E25D72F16DBB}" presName="node" presStyleLbl="node1" presStyleIdx="2" presStyleCnt="5" custScaleX="12634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C52355B-45CA-46F2-BF77-0219B7A4AB88}" type="pres">
      <dgm:prSet presAssocID="{64800AAE-9A38-4DDE-8789-E25D72F16DBB}" presName="spNode" presStyleCnt="0"/>
      <dgm:spPr/>
    </dgm:pt>
    <dgm:pt modelId="{0B8DC177-FC0A-459F-BAA7-38C1B1ACE083}" type="pres">
      <dgm:prSet presAssocID="{1B773D93-67A2-4F4F-BAE3-DAEABA2CD61F}" presName="sibTrans" presStyleLbl="sibTrans1D1" presStyleIdx="2" presStyleCnt="5"/>
      <dgm:spPr/>
      <dgm:t>
        <a:bodyPr/>
        <a:lstStyle/>
        <a:p>
          <a:endParaRPr lang="th-TH"/>
        </a:p>
      </dgm:t>
    </dgm:pt>
    <dgm:pt modelId="{D5EF4DA4-492A-4145-B3D5-31CDEC6818A0}" type="pres">
      <dgm:prSet presAssocID="{103A6806-1A2B-4822-BBD8-FD85CA6E2B08}" presName="node" presStyleLbl="node1" presStyleIdx="3" presStyleCnt="5" custScaleX="12227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A3ACB8C-9860-4D99-A35D-B0D3E77C47ED}" type="pres">
      <dgm:prSet presAssocID="{103A6806-1A2B-4822-BBD8-FD85CA6E2B08}" presName="spNode" presStyleCnt="0"/>
      <dgm:spPr/>
    </dgm:pt>
    <dgm:pt modelId="{1C099093-CEDC-4F1C-B768-B3FCC9806D1F}" type="pres">
      <dgm:prSet presAssocID="{B7EF9AA4-6B68-4A27-A735-F2EA8E9DACC4}" presName="sibTrans" presStyleLbl="sibTrans1D1" presStyleIdx="3" presStyleCnt="5"/>
      <dgm:spPr/>
      <dgm:t>
        <a:bodyPr/>
        <a:lstStyle/>
        <a:p>
          <a:endParaRPr lang="th-TH"/>
        </a:p>
      </dgm:t>
    </dgm:pt>
    <dgm:pt modelId="{D2310264-6490-44F5-8ED0-CC2F0703A609}" type="pres">
      <dgm:prSet presAssocID="{4748B719-076F-4AF0-A566-35C55075AB4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705B165-2DF7-4549-B153-808A6FB90A7D}" type="pres">
      <dgm:prSet presAssocID="{4748B719-076F-4AF0-A566-35C55075AB44}" presName="spNode" presStyleCnt="0"/>
      <dgm:spPr/>
    </dgm:pt>
    <dgm:pt modelId="{FB516CF9-D7A8-41EE-BEE7-7EA406799203}" type="pres">
      <dgm:prSet presAssocID="{3C58529D-77C7-4C7B-B384-38AC10D76D78}" presName="sibTrans" presStyleLbl="sibTrans1D1" presStyleIdx="4" presStyleCnt="5"/>
      <dgm:spPr/>
      <dgm:t>
        <a:bodyPr/>
        <a:lstStyle/>
        <a:p>
          <a:endParaRPr lang="th-TH"/>
        </a:p>
      </dgm:t>
    </dgm:pt>
  </dgm:ptLst>
  <dgm:cxnLst>
    <dgm:cxn modelId="{FD6E3B9D-5732-4184-B5D9-7B34CE7E0B92}" type="presOf" srcId="{D1422495-610C-4B83-BEA9-53390F9A79EE}" destId="{6589D62F-9421-44F9-BB17-D83E7E0673A2}" srcOrd="0" destOrd="0" presId="urn:microsoft.com/office/officeart/2005/8/layout/cycle6"/>
    <dgm:cxn modelId="{C453CA35-9D2A-486B-AD12-0F6DBE582FB0}" type="presOf" srcId="{4748B719-076F-4AF0-A566-35C55075AB44}" destId="{D2310264-6490-44F5-8ED0-CC2F0703A609}" srcOrd="0" destOrd="0" presId="urn:microsoft.com/office/officeart/2005/8/layout/cycle6"/>
    <dgm:cxn modelId="{3B29135D-25F2-45BC-993A-2EF07B2A1B54}" type="presOf" srcId="{3C58529D-77C7-4C7B-B384-38AC10D76D78}" destId="{FB516CF9-D7A8-41EE-BEE7-7EA406799203}" srcOrd="0" destOrd="0" presId="urn:microsoft.com/office/officeart/2005/8/layout/cycle6"/>
    <dgm:cxn modelId="{8354DFB1-46FA-4EB1-92C6-94974A53F813}" srcId="{9F5EC8F5-8E70-4DC0-A597-51C3D87784E6}" destId="{64800AAE-9A38-4DDE-8789-E25D72F16DBB}" srcOrd="2" destOrd="0" parTransId="{9060C2F2-4091-4567-B3D5-9C3ED46BA87C}" sibTransId="{1B773D93-67A2-4F4F-BAE3-DAEABA2CD61F}"/>
    <dgm:cxn modelId="{BA42B811-3D76-4D22-BCD7-5C0A558E58BF}" srcId="{9F5EC8F5-8E70-4DC0-A597-51C3D87784E6}" destId="{D1422495-610C-4B83-BEA9-53390F9A79EE}" srcOrd="1" destOrd="0" parTransId="{C457CC28-A485-4E98-AEE0-C769A798750E}" sibTransId="{526D9AE1-D130-40E9-BD49-271266964460}"/>
    <dgm:cxn modelId="{0A1A8125-4351-4783-A076-8D0F82EA9486}" type="presOf" srcId="{F984F70F-5D65-4211-B17D-12EC533FD3DA}" destId="{EF5417E8-7FA4-434D-87DC-A115A39CA47B}" srcOrd="0" destOrd="0" presId="urn:microsoft.com/office/officeart/2005/8/layout/cycle6"/>
    <dgm:cxn modelId="{D7E8CDF0-7BEC-4B9A-B180-AC2D669B2800}" srcId="{9F5EC8F5-8E70-4DC0-A597-51C3D87784E6}" destId="{F984F70F-5D65-4211-B17D-12EC533FD3DA}" srcOrd="0" destOrd="0" parTransId="{F1896A1F-4AE4-438E-AEB4-E635603CC17E}" sibTransId="{269A8815-8968-4944-A11E-21DAE9772E9F}"/>
    <dgm:cxn modelId="{A4A0D22E-CA47-4647-9BF8-4862724048A1}" type="presOf" srcId="{103A6806-1A2B-4822-BBD8-FD85CA6E2B08}" destId="{D5EF4DA4-492A-4145-B3D5-31CDEC6818A0}" srcOrd="0" destOrd="0" presId="urn:microsoft.com/office/officeart/2005/8/layout/cycle6"/>
    <dgm:cxn modelId="{C0FCE168-98E8-4372-920C-0F72F40D7DEB}" srcId="{9F5EC8F5-8E70-4DC0-A597-51C3D87784E6}" destId="{103A6806-1A2B-4822-BBD8-FD85CA6E2B08}" srcOrd="3" destOrd="0" parTransId="{6AAA74D3-F59D-4B3F-A583-1A2B6D966844}" sibTransId="{B7EF9AA4-6B68-4A27-A735-F2EA8E9DACC4}"/>
    <dgm:cxn modelId="{C6CC48FE-1349-4428-B9B0-5960DBCDCB20}" type="presOf" srcId="{B7EF9AA4-6B68-4A27-A735-F2EA8E9DACC4}" destId="{1C099093-CEDC-4F1C-B768-B3FCC9806D1F}" srcOrd="0" destOrd="0" presId="urn:microsoft.com/office/officeart/2005/8/layout/cycle6"/>
    <dgm:cxn modelId="{392B14B7-9438-46A3-80E9-E31C27107750}" type="presOf" srcId="{526D9AE1-D130-40E9-BD49-271266964460}" destId="{A6C799AD-05FF-4E02-A3DE-CC38F5FF33A0}" srcOrd="0" destOrd="0" presId="urn:microsoft.com/office/officeart/2005/8/layout/cycle6"/>
    <dgm:cxn modelId="{CBD37FF8-54BF-43E6-8F04-E33FA020465F}" type="presOf" srcId="{64800AAE-9A38-4DDE-8789-E25D72F16DBB}" destId="{222CBC10-F5B0-46CA-BCA4-E4D029013ECA}" srcOrd="0" destOrd="0" presId="urn:microsoft.com/office/officeart/2005/8/layout/cycle6"/>
    <dgm:cxn modelId="{489DD160-653B-419E-915A-F780FBD9D75A}" srcId="{9F5EC8F5-8E70-4DC0-A597-51C3D87784E6}" destId="{4748B719-076F-4AF0-A566-35C55075AB44}" srcOrd="4" destOrd="0" parTransId="{9B712DF5-B6EE-418B-8572-BDCEECA5BAA3}" sibTransId="{3C58529D-77C7-4C7B-B384-38AC10D76D78}"/>
    <dgm:cxn modelId="{95539A7D-71C9-43E3-9709-77673CE91FD7}" type="presOf" srcId="{1B773D93-67A2-4F4F-BAE3-DAEABA2CD61F}" destId="{0B8DC177-FC0A-459F-BAA7-38C1B1ACE083}" srcOrd="0" destOrd="0" presId="urn:microsoft.com/office/officeart/2005/8/layout/cycle6"/>
    <dgm:cxn modelId="{A7AB063A-EDA5-42EA-96E2-1D24EEEEC6CB}" type="presOf" srcId="{269A8815-8968-4944-A11E-21DAE9772E9F}" destId="{B898F120-191C-4918-828F-AAF10B881358}" srcOrd="0" destOrd="0" presId="urn:microsoft.com/office/officeart/2005/8/layout/cycle6"/>
    <dgm:cxn modelId="{83649C60-8DA5-4D0A-BCB9-657E779089EA}" type="presOf" srcId="{9F5EC8F5-8E70-4DC0-A597-51C3D87784E6}" destId="{B9DEE1C5-74A6-4595-AEA3-2DB1F585BF29}" srcOrd="0" destOrd="0" presId="urn:microsoft.com/office/officeart/2005/8/layout/cycle6"/>
    <dgm:cxn modelId="{FADDC184-4D20-470D-93FF-1C40BC8BD928}" type="presParOf" srcId="{B9DEE1C5-74A6-4595-AEA3-2DB1F585BF29}" destId="{EF5417E8-7FA4-434D-87DC-A115A39CA47B}" srcOrd="0" destOrd="0" presId="urn:microsoft.com/office/officeart/2005/8/layout/cycle6"/>
    <dgm:cxn modelId="{C4CB68DA-B28B-44A1-ABB7-0B4C071605E0}" type="presParOf" srcId="{B9DEE1C5-74A6-4595-AEA3-2DB1F585BF29}" destId="{25E43A7B-E26E-41AC-8AA9-EB0058940071}" srcOrd="1" destOrd="0" presId="urn:microsoft.com/office/officeart/2005/8/layout/cycle6"/>
    <dgm:cxn modelId="{90D28CA6-5045-407D-8DDD-15E8B63F615F}" type="presParOf" srcId="{B9DEE1C5-74A6-4595-AEA3-2DB1F585BF29}" destId="{B898F120-191C-4918-828F-AAF10B881358}" srcOrd="2" destOrd="0" presId="urn:microsoft.com/office/officeart/2005/8/layout/cycle6"/>
    <dgm:cxn modelId="{DA73D8FD-ADF2-470E-A809-C347FBADF94A}" type="presParOf" srcId="{B9DEE1C5-74A6-4595-AEA3-2DB1F585BF29}" destId="{6589D62F-9421-44F9-BB17-D83E7E0673A2}" srcOrd="3" destOrd="0" presId="urn:microsoft.com/office/officeart/2005/8/layout/cycle6"/>
    <dgm:cxn modelId="{03DA25D4-F9BC-4094-BD29-90E6EE12AFF2}" type="presParOf" srcId="{B9DEE1C5-74A6-4595-AEA3-2DB1F585BF29}" destId="{89D13F88-C8E6-4D4F-AC11-358D072CB199}" srcOrd="4" destOrd="0" presId="urn:microsoft.com/office/officeart/2005/8/layout/cycle6"/>
    <dgm:cxn modelId="{636B1454-3F0D-42C3-9C18-14FF5936068B}" type="presParOf" srcId="{B9DEE1C5-74A6-4595-AEA3-2DB1F585BF29}" destId="{A6C799AD-05FF-4E02-A3DE-CC38F5FF33A0}" srcOrd="5" destOrd="0" presId="urn:microsoft.com/office/officeart/2005/8/layout/cycle6"/>
    <dgm:cxn modelId="{33CB4B2A-6C16-4E40-91E3-0EB3AF749CC8}" type="presParOf" srcId="{B9DEE1C5-74A6-4595-AEA3-2DB1F585BF29}" destId="{222CBC10-F5B0-46CA-BCA4-E4D029013ECA}" srcOrd="6" destOrd="0" presId="urn:microsoft.com/office/officeart/2005/8/layout/cycle6"/>
    <dgm:cxn modelId="{5E1A7442-EA92-47F8-BAE6-604B2BAC5CDA}" type="presParOf" srcId="{B9DEE1C5-74A6-4595-AEA3-2DB1F585BF29}" destId="{7C52355B-45CA-46F2-BF77-0219B7A4AB88}" srcOrd="7" destOrd="0" presId="urn:microsoft.com/office/officeart/2005/8/layout/cycle6"/>
    <dgm:cxn modelId="{51E661C2-DABC-49F2-BB89-7BA3F55230BB}" type="presParOf" srcId="{B9DEE1C5-74A6-4595-AEA3-2DB1F585BF29}" destId="{0B8DC177-FC0A-459F-BAA7-38C1B1ACE083}" srcOrd="8" destOrd="0" presId="urn:microsoft.com/office/officeart/2005/8/layout/cycle6"/>
    <dgm:cxn modelId="{18311D06-E59D-448B-8967-7CAF8E6338C4}" type="presParOf" srcId="{B9DEE1C5-74A6-4595-AEA3-2DB1F585BF29}" destId="{D5EF4DA4-492A-4145-B3D5-31CDEC6818A0}" srcOrd="9" destOrd="0" presId="urn:microsoft.com/office/officeart/2005/8/layout/cycle6"/>
    <dgm:cxn modelId="{B9DE8980-6966-4800-82D7-4FC6E41D9FE9}" type="presParOf" srcId="{B9DEE1C5-74A6-4595-AEA3-2DB1F585BF29}" destId="{AA3ACB8C-9860-4D99-A35D-B0D3E77C47ED}" srcOrd="10" destOrd="0" presId="urn:microsoft.com/office/officeart/2005/8/layout/cycle6"/>
    <dgm:cxn modelId="{F812C48A-9030-4951-BFC3-034A742CF1BA}" type="presParOf" srcId="{B9DEE1C5-74A6-4595-AEA3-2DB1F585BF29}" destId="{1C099093-CEDC-4F1C-B768-B3FCC9806D1F}" srcOrd="11" destOrd="0" presId="urn:microsoft.com/office/officeart/2005/8/layout/cycle6"/>
    <dgm:cxn modelId="{22F9223F-4A00-4546-AF31-6DE60411AC9A}" type="presParOf" srcId="{B9DEE1C5-74A6-4595-AEA3-2DB1F585BF29}" destId="{D2310264-6490-44F5-8ED0-CC2F0703A609}" srcOrd="12" destOrd="0" presId="urn:microsoft.com/office/officeart/2005/8/layout/cycle6"/>
    <dgm:cxn modelId="{5B6E7A5A-98ED-4B02-A78C-0C3075D7D2E4}" type="presParOf" srcId="{B9DEE1C5-74A6-4595-AEA3-2DB1F585BF29}" destId="{9705B165-2DF7-4549-B153-808A6FB90A7D}" srcOrd="13" destOrd="0" presId="urn:microsoft.com/office/officeart/2005/8/layout/cycle6"/>
    <dgm:cxn modelId="{24CCE1C3-D59D-433E-822C-C636B7D3F418}" type="presParOf" srcId="{B9DEE1C5-74A6-4595-AEA3-2DB1F585BF29}" destId="{FB516CF9-D7A8-41EE-BEE7-7EA406799203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F1278D1-CCE6-4592-9F9F-09B56D18FDF7}" type="doc">
      <dgm:prSet loTypeId="urn:microsoft.com/office/officeart/2005/8/layout/hierarchy3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DD3C552-D2E5-4946-A7BA-11B527A03D07}">
      <dgm:prSet phldrT="[ข้อความ]"/>
      <dgm:spPr/>
      <dgm:t>
        <a:bodyPr/>
        <a:lstStyle/>
        <a:p>
          <a:r>
            <a:rPr lang="th-TH" dirty="0" smtClean="0"/>
            <a:t>มหาวิทยาลัย</a:t>
          </a:r>
          <a:endParaRPr lang="th-TH" dirty="0"/>
        </a:p>
      </dgm:t>
    </dgm:pt>
    <dgm:pt modelId="{F7F905AA-D107-4B44-B4CC-4A67BAB2465B}" type="parTrans" cxnId="{D91DB6AD-D073-4145-8314-8BA92DD08448}">
      <dgm:prSet/>
      <dgm:spPr/>
      <dgm:t>
        <a:bodyPr/>
        <a:lstStyle/>
        <a:p>
          <a:endParaRPr lang="th-TH"/>
        </a:p>
      </dgm:t>
    </dgm:pt>
    <dgm:pt modelId="{61A85010-9FBE-4875-9EE6-653660357B04}" type="sibTrans" cxnId="{D91DB6AD-D073-4145-8314-8BA92DD08448}">
      <dgm:prSet/>
      <dgm:spPr/>
      <dgm:t>
        <a:bodyPr/>
        <a:lstStyle/>
        <a:p>
          <a:endParaRPr lang="th-TH"/>
        </a:p>
      </dgm:t>
    </dgm:pt>
    <dgm:pt modelId="{F17DD17F-B5A1-44BA-837B-59CC76C951EF}">
      <dgm:prSet custT="1"/>
      <dgm:spPr/>
      <dgm:t>
        <a:bodyPr/>
        <a:lstStyle/>
        <a:p>
          <a:r>
            <a:rPr lang="th-TH" sz="3600" dirty="0" smtClean="0">
              <a:latin typeface="FreesiaUPC" panose="020B0604020202020204" pitchFamily="34" charset="-34"/>
              <a:cs typeface="FreesiaUPC" panose="020B0604020202020204" pitchFamily="34" charset="-34"/>
            </a:rPr>
            <a:t>มหาวิทยาลัยวงษ์ชวลิตกุล (</a:t>
          </a:r>
          <a:r>
            <a:rPr lang="en-US" sz="3600" dirty="0" smtClean="0">
              <a:latin typeface="FreesiaUPC" panose="020B0604020202020204" pitchFamily="34" charset="-34"/>
              <a:cs typeface="FreesiaUPC" panose="020B0604020202020204" pitchFamily="34" charset="-34"/>
            </a:rPr>
            <a:t>VU)</a:t>
          </a:r>
          <a:endParaRPr lang="th-TH" sz="3600" dirty="0">
            <a:solidFill>
              <a:schemeClr val="tx1">
                <a:lumMod val="95000"/>
                <a:lumOff val="5000"/>
              </a:schemeClr>
            </a:solidFill>
            <a:latin typeface="FreesiaUPC" panose="020B0604020202020204" pitchFamily="34" charset="-34"/>
            <a:cs typeface="FreesiaUPC" panose="020B0604020202020204" pitchFamily="34" charset="-34"/>
          </a:endParaRPr>
        </a:p>
      </dgm:t>
    </dgm:pt>
    <dgm:pt modelId="{D486F26E-A78A-4A3B-9DBB-9808B481B27D}" type="parTrans" cxnId="{5F3776D0-D1E0-4EB5-81CA-23EFCF49DD39}">
      <dgm:prSet/>
      <dgm:spPr/>
      <dgm:t>
        <a:bodyPr/>
        <a:lstStyle/>
        <a:p>
          <a:endParaRPr lang="th-TH"/>
        </a:p>
      </dgm:t>
    </dgm:pt>
    <dgm:pt modelId="{358541B9-68BB-4874-B502-39E5563A4CBE}" type="sibTrans" cxnId="{5F3776D0-D1E0-4EB5-81CA-23EFCF49DD39}">
      <dgm:prSet/>
      <dgm:spPr/>
      <dgm:t>
        <a:bodyPr/>
        <a:lstStyle/>
        <a:p>
          <a:endParaRPr lang="th-TH"/>
        </a:p>
      </dgm:t>
    </dgm:pt>
    <dgm:pt modelId="{1AC792D9-897A-4F1B-84FD-29E7C90AF0AA}" type="pres">
      <dgm:prSet presAssocID="{9F1278D1-CCE6-4592-9F9F-09B56D18FDF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435E62CD-C9AE-44ED-8493-76E02863624B}" type="pres">
      <dgm:prSet presAssocID="{2DD3C552-D2E5-4946-A7BA-11B527A03D07}" presName="root" presStyleCnt="0"/>
      <dgm:spPr/>
    </dgm:pt>
    <dgm:pt modelId="{7A96900C-76CF-4793-A4B1-B8DFB9E3A35E}" type="pres">
      <dgm:prSet presAssocID="{2DD3C552-D2E5-4946-A7BA-11B527A03D07}" presName="rootComposite" presStyleCnt="0"/>
      <dgm:spPr/>
    </dgm:pt>
    <dgm:pt modelId="{227A4CB8-4238-45D0-9B1D-8F192AE6B18A}" type="pres">
      <dgm:prSet presAssocID="{2DD3C552-D2E5-4946-A7BA-11B527A03D07}" presName="rootText" presStyleLbl="node1" presStyleIdx="0" presStyleCnt="1" custScaleX="38753" custScaleY="19747"/>
      <dgm:spPr/>
      <dgm:t>
        <a:bodyPr/>
        <a:lstStyle/>
        <a:p>
          <a:endParaRPr lang="th-TH"/>
        </a:p>
      </dgm:t>
    </dgm:pt>
    <dgm:pt modelId="{54D3F363-57E4-4375-A133-CFABC03F6DE4}" type="pres">
      <dgm:prSet presAssocID="{2DD3C552-D2E5-4946-A7BA-11B527A03D07}" presName="rootConnector" presStyleLbl="node1" presStyleIdx="0" presStyleCnt="1"/>
      <dgm:spPr/>
      <dgm:t>
        <a:bodyPr/>
        <a:lstStyle/>
        <a:p>
          <a:endParaRPr lang="th-TH"/>
        </a:p>
      </dgm:t>
    </dgm:pt>
    <dgm:pt modelId="{57EBA26B-F63E-45EA-B6B0-C09ED95EA834}" type="pres">
      <dgm:prSet presAssocID="{2DD3C552-D2E5-4946-A7BA-11B527A03D07}" presName="childShape" presStyleCnt="0"/>
      <dgm:spPr/>
    </dgm:pt>
    <dgm:pt modelId="{B62775BA-E3B7-4935-9908-4A14EA1E8CA6}" type="pres">
      <dgm:prSet presAssocID="{D486F26E-A78A-4A3B-9DBB-9808B481B27D}" presName="Name13" presStyleLbl="parChTrans1D2" presStyleIdx="0" presStyleCnt="1"/>
      <dgm:spPr/>
      <dgm:t>
        <a:bodyPr/>
        <a:lstStyle/>
        <a:p>
          <a:endParaRPr lang="th-TH"/>
        </a:p>
      </dgm:t>
    </dgm:pt>
    <dgm:pt modelId="{E47411D9-A058-4D16-8EF9-018F8D16E938}" type="pres">
      <dgm:prSet presAssocID="{F17DD17F-B5A1-44BA-837B-59CC76C951EF}" presName="childText" presStyleLbl="bgAcc1" presStyleIdx="0" presStyleCnt="1" custScaleX="67357" custScaleY="20928" custLinFactNeighborX="90" custLinFactNeighborY="-17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791A731-4C09-4C62-BFB1-E6BE89436318}" type="presOf" srcId="{D486F26E-A78A-4A3B-9DBB-9808B481B27D}" destId="{B62775BA-E3B7-4935-9908-4A14EA1E8CA6}" srcOrd="0" destOrd="0" presId="urn:microsoft.com/office/officeart/2005/8/layout/hierarchy3"/>
    <dgm:cxn modelId="{636ABD75-C4C2-4C36-92AD-048FC2908740}" type="presOf" srcId="{2DD3C552-D2E5-4946-A7BA-11B527A03D07}" destId="{227A4CB8-4238-45D0-9B1D-8F192AE6B18A}" srcOrd="0" destOrd="0" presId="urn:microsoft.com/office/officeart/2005/8/layout/hierarchy3"/>
    <dgm:cxn modelId="{D91DB6AD-D073-4145-8314-8BA92DD08448}" srcId="{9F1278D1-CCE6-4592-9F9F-09B56D18FDF7}" destId="{2DD3C552-D2E5-4946-A7BA-11B527A03D07}" srcOrd="0" destOrd="0" parTransId="{F7F905AA-D107-4B44-B4CC-4A67BAB2465B}" sibTransId="{61A85010-9FBE-4875-9EE6-653660357B04}"/>
    <dgm:cxn modelId="{FBC88A33-FDA9-485C-946C-F692CEDD9A48}" type="presOf" srcId="{2DD3C552-D2E5-4946-A7BA-11B527A03D07}" destId="{54D3F363-57E4-4375-A133-CFABC03F6DE4}" srcOrd="1" destOrd="0" presId="urn:microsoft.com/office/officeart/2005/8/layout/hierarchy3"/>
    <dgm:cxn modelId="{9068F074-B1FF-4852-9619-FFAD0A85437D}" type="presOf" srcId="{9F1278D1-CCE6-4592-9F9F-09B56D18FDF7}" destId="{1AC792D9-897A-4F1B-84FD-29E7C90AF0AA}" srcOrd="0" destOrd="0" presId="urn:microsoft.com/office/officeart/2005/8/layout/hierarchy3"/>
    <dgm:cxn modelId="{5F3776D0-D1E0-4EB5-81CA-23EFCF49DD39}" srcId="{2DD3C552-D2E5-4946-A7BA-11B527A03D07}" destId="{F17DD17F-B5A1-44BA-837B-59CC76C951EF}" srcOrd="0" destOrd="0" parTransId="{D486F26E-A78A-4A3B-9DBB-9808B481B27D}" sibTransId="{358541B9-68BB-4874-B502-39E5563A4CBE}"/>
    <dgm:cxn modelId="{89BA4D99-2274-444A-9599-28839BB0F6A9}" type="presOf" srcId="{F17DD17F-B5A1-44BA-837B-59CC76C951EF}" destId="{E47411D9-A058-4D16-8EF9-018F8D16E938}" srcOrd="0" destOrd="0" presId="urn:microsoft.com/office/officeart/2005/8/layout/hierarchy3"/>
    <dgm:cxn modelId="{3FD6FC08-D2A0-4956-BD43-C177F0B7A089}" type="presParOf" srcId="{1AC792D9-897A-4F1B-84FD-29E7C90AF0AA}" destId="{435E62CD-C9AE-44ED-8493-76E02863624B}" srcOrd="0" destOrd="0" presId="urn:microsoft.com/office/officeart/2005/8/layout/hierarchy3"/>
    <dgm:cxn modelId="{CD0F35F4-19EF-4DAF-9A01-22F8B156388E}" type="presParOf" srcId="{435E62CD-C9AE-44ED-8493-76E02863624B}" destId="{7A96900C-76CF-4793-A4B1-B8DFB9E3A35E}" srcOrd="0" destOrd="0" presId="urn:microsoft.com/office/officeart/2005/8/layout/hierarchy3"/>
    <dgm:cxn modelId="{53F3BF64-0B22-47F6-94D6-C5D09706F323}" type="presParOf" srcId="{7A96900C-76CF-4793-A4B1-B8DFB9E3A35E}" destId="{227A4CB8-4238-45D0-9B1D-8F192AE6B18A}" srcOrd="0" destOrd="0" presId="urn:microsoft.com/office/officeart/2005/8/layout/hierarchy3"/>
    <dgm:cxn modelId="{275AF68B-816F-421C-8F8C-604D4AF5C17D}" type="presParOf" srcId="{7A96900C-76CF-4793-A4B1-B8DFB9E3A35E}" destId="{54D3F363-57E4-4375-A133-CFABC03F6DE4}" srcOrd="1" destOrd="0" presId="urn:microsoft.com/office/officeart/2005/8/layout/hierarchy3"/>
    <dgm:cxn modelId="{CFF39A2A-B0BE-4080-ADD9-73AA01C8D0CA}" type="presParOf" srcId="{435E62CD-C9AE-44ED-8493-76E02863624B}" destId="{57EBA26B-F63E-45EA-B6B0-C09ED95EA834}" srcOrd="1" destOrd="0" presId="urn:microsoft.com/office/officeart/2005/8/layout/hierarchy3"/>
    <dgm:cxn modelId="{A4674C1C-3A06-4EC0-BB54-8939044BDF4A}" type="presParOf" srcId="{57EBA26B-F63E-45EA-B6B0-C09ED95EA834}" destId="{B62775BA-E3B7-4935-9908-4A14EA1E8CA6}" srcOrd="0" destOrd="0" presId="urn:microsoft.com/office/officeart/2005/8/layout/hierarchy3"/>
    <dgm:cxn modelId="{C88DF9AA-BD89-4F62-AB47-F60350F757C1}" type="presParOf" srcId="{57EBA26B-F63E-45EA-B6B0-C09ED95EA834}" destId="{E47411D9-A058-4D16-8EF9-018F8D16E93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8EDBE-05E9-425D-A0FE-3AAF813258FA}">
      <dsp:nvSpPr>
        <dsp:cNvPr id="0" name=""/>
        <dsp:cNvSpPr/>
      </dsp:nvSpPr>
      <dsp:spPr>
        <a:xfrm>
          <a:off x="1104974" y="0"/>
          <a:ext cx="1931476" cy="1931476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/>
          </a:blip>
          <a:srcRect/>
          <a:stretch>
            <a:fillRect/>
          </a:stretch>
        </a:blipFill>
        <a:ln>
          <a:noFill/>
        </a:ln>
        <a:effectLst>
          <a:outerShdw blurRad="39000" dist="25400" dir="5400000" rotWithShape="0">
            <a:schemeClr val="accent1">
              <a:alpha val="5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900" b="1" kern="1200" dirty="0"/>
        </a:p>
      </dsp:txBody>
      <dsp:txXfrm>
        <a:off x="1362504" y="338008"/>
        <a:ext cx="1416415" cy="869164"/>
      </dsp:txXfrm>
    </dsp:sp>
    <dsp:sp modelId="{11E2C77D-6EE1-47B1-B6B8-1FD5F00D300B}">
      <dsp:nvSpPr>
        <dsp:cNvPr id="0" name=""/>
        <dsp:cNvSpPr/>
      </dsp:nvSpPr>
      <dsp:spPr>
        <a:xfrm>
          <a:off x="1950319" y="1287650"/>
          <a:ext cx="1931476" cy="1931476"/>
        </a:xfrm>
        <a:prstGeom prst="ellipse">
          <a:avLst/>
        </a:prstGeom>
        <a:blipFill dpi="0" rotWithShape="0">
          <a:blip xmlns:r="http://schemas.openxmlformats.org/officeDocument/2006/relationships" r:embed="rId2" cstate="print">
            <a:extLst/>
          </a:blip>
          <a:srcRect/>
          <a:stretch>
            <a:fillRect/>
          </a:stretch>
        </a:blipFill>
        <a:ln>
          <a:noFill/>
        </a:ln>
        <a:effectLst>
          <a:outerShdw blurRad="39000" dist="25400" dir="5400000" rotWithShape="0">
            <a:schemeClr val="accent1">
              <a:alpha val="5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1" kern="1200" dirty="0">
            <a:solidFill>
              <a:schemeClr val="bg1"/>
            </a:solidFill>
            <a:latin typeface="FreesiaUPC" pitchFamily="34" charset="-34"/>
            <a:cs typeface="FreesiaUPC" pitchFamily="34" charset="-34"/>
          </a:endParaRPr>
        </a:p>
      </dsp:txBody>
      <dsp:txXfrm>
        <a:off x="2541029" y="1786615"/>
        <a:ext cx="1158885" cy="1062311"/>
      </dsp:txXfrm>
    </dsp:sp>
    <dsp:sp modelId="{AEC2624D-5BB3-4EFD-9FA8-F90D31E71C5C}">
      <dsp:nvSpPr>
        <dsp:cNvPr id="0" name=""/>
        <dsp:cNvSpPr/>
      </dsp:nvSpPr>
      <dsp:spPr>
        <a:xfrm>
          <a:off x="199839" y="1287650"/>
          <a:ext cx="1931476" cy="1931476"/>
        </a:xfrm>
        <a:prstGeom prst="ellipse">
          <a:avLst/>
        </a:prstGeom>
        <a:blipFill dpi="0" rotWithShape="1">
          <a:blip xmlns:r="http://schemas.openxmlformats.org/officeDocument/2006/relationships" r:embed="rId3">
            <a:extLst/>
          </a:blip>
          <a:srcRect/>
          <a:stretch>
            <a:fillRect/>
          </a:stretch>
        </a:blipFill>
        <a:ln>
          <a:noFill/>
        </a:ln>
        <a:effectLst>
          <a:outerShdw blurRad="39000" dist="25400" dir="5400000" rotWithShape="0">
            <a:schemeClr val="accent1">
              <a:alpha val="5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/>
        </a:p>
      </dsp:txBody>
      <dsp:txXfrm>
        <a:off x="381720" y="1786615"/>
        <a:ext cx="1158885" cy="10623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1A517-9183-4CE1-889D-A34FAB582178}">
      <dsp:nvSpPr>
        <dsp:cNvPr id="0" name=""/>
        <dsp:cNvSpPr/>
      </dsp:nvSpPr>
      <dsp:spPr>
        <a:xfrm>
          <a:off x="1352012" y="276039"/>
          <a:ext cx="3188225" cy="3188225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400" b="1" kern="1200" dirty="0">
            <a:cs typeface="FreesiaUPC" pitchFamily="34" charset="-34"/>
          </a:endParaRPr>
        </a:p>
      </dsp:txBody>
      <dsp:txXfrm>
        <a:off x="3032283" y="951639"/>
        <a:ext cx="1138651" cy="948876"/>
      </dsp:txXfrm>
    </dsp:sp>
    <dsp:sp modelId="{6E781B91-0AA3-4254-B9AC-6CCCAF4D0D04}">
      <dsp:nvSpPr>
        <dsp:cNvPr id="0" name=""/>
        <dsp:cNvSpPr/>
      </dsp:nvSpPr>
      <dsp:spPr>
        <a:xfrm>
          <a:off x="1310612" y="400266"/>
          <a:ext cx="3188225" cy="3188225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hueOff val="-8103780"/>
            <a:satOff val="16667"/>
            <a:lumOff val="-127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4700" b="1" kern="1200" dirty="0">
            <a:cs typeface="FreesiaUPC" pitchFamily="34" charset="-34"/>
          </a:endParaRPr>
        </a:p>
      </dsp:txBody>
      <dsp:txXfrm>
        <a:off x="2069714" y="2468817"/>
        <a:ext cx="1707977" cy="835011"/>
      </dsp:txXfrm>
    </dsp:sp>
    <dsp:sp modelId="{E00F25D0-CFFE-4F50-A232-549F8285C3D1}">
      <dsp:nvSpPr>
        <dsp:cNvPr id="0" name=""/>
        <dsp:cNvSpPr/>
      </dsp:nvSpPr>
      <dsp:spPr>
        <a:xfrm>
          <a:off x="1200188" y="262234"/>
          <a:ext cx="3188225" cy="3188225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400" b="1" kern="1200" dirty="0">
            <a:cs typeface="FreesiaUPC" pitchFamily="34" charset="-34"/>
          </a:endParaRPr>
        </a:p>
      </dsp:txBody>
      <dsp:txXfrm>
        <a:off x="1569490" y="937834"/>
        <a:ext cx="1138651" cy="948876"/>
      </dsp:txXfrm>
    </dsp:sp>
    <dsp:sp modelId="{129E9BF7-100D-4741-BDDC-7EB81E12C8C0}">
      <dsp:nvSpPr>
        <dsp:cNvPr id="0" name=""/>
        <dsp:cNvSpPr/>
      </dsp:nvSpPr>
      <dsp:spPr>
        <a:xfrm>
          <a:off x="1157955" y="68533"/>
          <a:ext cx="3582957" cy="358295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1AD908-7D16-4938-933B-9FDBB0D718FB}">
      <dsp:nvSpPr>
        <dsp:cNvPr id="0" name=""/>
        <dsp:cNvSpPr/>
      </dsp:nvSpPr>
      <dsp:spPr>
        <a:xfrm>
          <a:off x="1075983" y="177725"/>
          <a:ext cx="3582957" cy="358295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2">
            <a:hueOff val="-8103780"/>
            <a:satOff val="16667"/>
            <a:lumOff val="-127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CBB1CA-966A-4E41-9D5C-3C158748CA4A}">
      <dsp:nvSpPr>
        <dsp:cNvPr id="0" name=""/>
        <dsp:cNvSpPr/>
      </dsp:nvSpPr>
      <dsp:spPr>
        <a:xfrm>
          <a:off x="996503" y="51073"/>
          <a:ext cx="3582957" cy="358295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9677D810-1E19-40E1-B111-BB402EE71D0B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DD46DA1D-1A96-484B-8600-0D7662E29D8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2296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F88A40-C0E3-4B94-8939-E433834DCFC7}" type="slidenum">
              <a:rPr lang="en-US" smtClean="0"/>
              <a:pPr>
                <a:defRPr/>
              </a:pPr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3367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A1BFA-A267-45EF-A30A-85368465F132}" type="slidenum">
              <a:rPr lang="th-TH" smtClean="0"/>
              <a:pPr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7585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A1BFA-A267-45EF-A30A-85368465F132}" type="slidenum">
              <a:rPr lang="th-TH" smtClean="0"/>
              <a:pPr/>
              <a:t>44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5742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A1BFA-A267-45EF-A30A-85368465F132}" type="slidenum">
              <a:rPr lang="th-TH" smtClean="0"/>
              <a:pPr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642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B3ECE-738C-4B33-8A81-39BF3BBCF2F6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2472D-EEE4-4873-8EBF-0D41A1B8AB3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E5576-99AA-49F9-8D80-C7CB22FC130E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73CB-4D68-4CF6-BA4D-4F8000B74B5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77C87-987B-4A19-941D-2D0FCD547301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5A7E-0B72-4A31-9E38-EB4D7197D9A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CECD5-B08C-4425-B48E-ED30885356AB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485C1-B6E4-44E9-B7A0-C2CE96C2F37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4DC4D-4738-48D1-9A13-A2C11F575913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89191-C7BF-4D22-8C4F-E04BB4D1B37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E5AB-75F5-4C1F-9296-D235A4DBBCB3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67D80-2220-48A2-885A-6005152E7EC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B86B0-DF9E-4351-B262-51F67CED43D9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227B5-9C21-4035-A3E4-7AE7ACBCB99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B06D0-F599-475A-97AF-421F81922AD8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F0DAF-A314-498E-9576-D20F92A6E8F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26DE-4615-4642-9A5D-67E04E2CBB37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70DD3-6184-41E2-9F99-8285F33E2A4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315C1-51D0-4BC5-BBF1-82C00F73AB36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1F912-2015-4A5C-90B3-FB32EA862B9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136F2-765B-4BB7-9756-6852CB6A23AC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20740-9B32-4860-8AD5-6789E71AE98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E1AC9-0F3D-4D1A-BDFE-75B0876D04FF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27153-5DF3-408E-9733-A2E18B5B521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773F-6E67-4E13-80EB-58885B1E930E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432FB-6060-4348-A5BF-3A6E522421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22968-BB8A-4157-86CB-8CCFCF06E406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BE846-43EA-41E2-90DC-4E65D7B17EC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22A60-9D8E-46D2-B64D-D89C95618F0C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7750A-1D89-4C15-81EF-3E5D2EF913A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40560-16BB-4CF3-93BA-EFA7EAF126AC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13897-39BF-46ED-ABB0-DE59E62A60B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A824C-C13F-42C6-9969-09C1232CEFC6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14D55-770E-4FAC-A08A-BFAA2DBA853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7BB33-40FB-479D-B3DC-7AF305D35F2D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4D118-AE74-4AD2-99E9-BCB7E1AFE0E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78B21-1A7A-4517-8189-F23F58ECFA27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4D45A-63BC-4650-A0B7-26879E49A53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A6987-636A-44C9-9417-D6E84A13002A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B174B-A8E3-4B3B-BDEC-426B6A424E9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2FB5-2B22-4C96-A400-9FAEECA34D05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A4151-9976-449D-B525-CB7C2BD4412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BF3AC-C4F6-415D-B283-E9E83E1E9536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56036-3214-4248-8C31-F202546417A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AA478-CD53-48E2-939A-92A23A8B08C4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14458-7AE9-49C0-94E0-57392D723AF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72C2A-3BEB-4F1C-8336-39A9730A27B3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23F1D-F6EE-452D-862F-2272EBF177A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C9DE5-C27C-4F6C-8A40-4C619238F5C4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DC10F-F5F7-4B7C-B985-402AED7174C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3C578-24E6-48C2-94B5-2E4CA723F645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6DAF-946E-4524-BECF-7FD4BFDEAF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48CD7-3A1B-4215-A914-1251893A4A58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3F0DD-5CEE-4441-A526-A2A49E88298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32C15-5A1B-4C23-8866-6B8AC0F52693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289B0-D59B-4F25-BAE6-0C50B9415DE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cs typeface="+mn-cs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44E5562-BF22-4B53-B2F0-C2E9F325027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60C85-7A4A-42E3-977F-212ADB016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0D5A0E-A440-41D0-917B-593B6888C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D8ED7-9ECB-49B1-B70F-B9602D8D87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A1A52-DA30-472B-8F36-416C941018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06369-6272-4573-AE2B-A224A067CA8E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1A6F6-509F-4A24-B78C-5C5B994FFF8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DA4DB-D598-49A7-ADC3-13213C4192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9D7AA-D2BF-40D3-BFE5-B5F3E6879B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D40E7-1DE1-48F8-BADC-3DCF767C3E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77E0173-2E37-4F42-8A12-7F2D2F951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D10E3-EB53-4B59-B5E8-FD99397940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EAEF250-5B65-45F3-A44C-BEBE528FEB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A6BBB-FFB6-49E5-AA49-3CCF621FD6CC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51265-11C2-4DF4-8D40-7DDB4386E91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3CAE-CA23-4E5C-9A8F-C26FF6C0F8AE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3168-6102-437F-9BF9-DC01EB25C09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D844F-037D-4D13-9384-D66EB025397C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4DC6C-3C9D-4955-BF91-4F737FF643B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46B78-25A1-48D5-B4E5-B1CC380637F7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74A0-FFB2-451F-8202-9DC76C162B2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B402C-13F4-4B7C-8773-5EE03DEDBEF2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1E301-5931-4566-9E42-6FA74568FA1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6C1802A5-90CE-4ABD-BD19-D461C0C77064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B89D95F-96C4-4170-96C5-923849C4E36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CADA943E-B312-46DE-A881-039F2C0922A3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71E9CD4D-7CF3-4B02-ABD8-5DA57366A5E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E29D6B22-BEB2-444D-94C5-DA9FECF5EA39}" type="datetimeFigureOut">
              <a:rPr lang="th-TH"/>
              <a:pPr>
                <a:defRPr/>
              </a:pPr>
              <a:t>09/07/61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7791D381-5476-4E41-BE80-50941EE3F45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5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 smtClean="0">
                <a:solidFill>
                  <a:schemeClr val="tx2"/>
                </a:solidFill>
                <a:cs typeface="+mn-cs"/>
              </a:defRPr>
            </a:lvl1pPr>
            <a:extLst/>
          </a:lstStyle>
          <a:p>
            <a:pPr>
              <a:defRPr/>
            </a:pPr>
            <a:fld id="{0A795335-EB4B-4709-8139-9307A4C13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154" name="Picture 7" descr="Picture1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066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47" r:id="rId2"/>
    <p:sldLayoutId id="2147483755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6" r:id="rId9"/>
    <p:sldLayoutId id="2147483753" r:id="rId10"/>
    <p:sldLayoutId id="214748375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image" Target="../media/image32.png"/><Relationship Id="rId3" Type="http://schemas.openxmlformats.org/officeDocument/2006/relationships/diagramLayout" Target="../diagrams/layout1.xml"/><Relationship Id="rId21" Type="http://schemas.openxmlformats.org/officeDocument/2006/relationships/image" Target="../media/image35.png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31.pn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4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image" Target="../media/image38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image" Target="../media/image37.png"/><Relationship Id="rId10" Type="http://schemas.openxmlformats.org/officeDocument/2006/relationships/diagramColors" Target="../diagrams/colors2.xml"/><Relationship Id="rId19" Type="http://schemas.openxmlformats.org/officeDocument/2006/relationships/image" Target="../media/image33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42976" y="2643182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6000" b="1" dirty="0" smtClean="0">
                <a:latin typeface="FreesiaUPC" pitchFamily="34" charset="-34"/>
                <a:ea typeface="SimSun"/>
                <a:cs typeface="FreesiaUPC" pitchFamily="34" charset="-34"/>
              </a:rPr>
              <a:t>http://www.rspg.or.th</a:t>
            </a:r>
            <a:endParaRPr lang="en-US" sz="6000" b="1" dirty="0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680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37063"/>
            <a:ext cx="6400800" cy="175260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800" b="1" dirty="0" smtClean="0">
                <a:latin typeface="FreesiaUPC" pitchFamily="34" charset="-34"/>
                <a:cs typeface="FreesiaUPC" pitchFamily="34" charset="-34"/>
              </a:rPr>
              <a:t>เว็บไซต์ </a:t>
            </a:r>
            <a:r>
              <a:rPr lang="th-TH" sz="4800" b="1" dirty="0" err="1" smtClean="0">
                <a:latin typeface="FreesiaUPC" pitchFamily="34" charset="-34"/>
                <a:cs typeface="FreesiaUPC" pitchFamily="34" charset="-34"/>
              </a:rPr>
              <a:t>อพ.สธ.</a:t>
            </a:r>
            <a:endParaRPr lang="th-TH" sz="4800" b="1" dirty="0" smtClean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6803" name="Picture 5" descr="logodicut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1828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19561" t="16532" r="18454" b="10626"/>
          <a:stretch/>
        </p:blipFill>
        <p:spPr>
          <a:xfrm>
            <a:off x="711663" y="1284802"/>
            <a:ext cx="8432337" cy="557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แผนปฏิบัติ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งาน (ปีงบประมาณ </a:t>
            </a:r>
            <a:r>
              <a:rPr lang="en-US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2561</a:t>
            </a:r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เดือน มี.ค. 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- ก.ย.)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/>
          </p:nvPr>
        </p:nvGraphicFramePr>
        <p:xfrm>
          <a:off x="179512" y="2060848"/>
          <a:ext cx="8784975" cy="2348106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510048"/>
                <a:gridCol w="994879"/>
                <a:gridCol w="838452"/>
                <a:gridCol w="660125"/>
                <a:gridCol w="614239"/>
                <a:gridCol w="593382"/>
                <a:gridCol w="593382"/>
                <a:gridCol w="592339"/>
                <a:gridCol w="595468"/>
                <a:gridCol w="607982"/>
                <a:gridCol w="607982"/>
                <a:gridCol w="576697"/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กิจกรรม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ตัวชี้วัด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เดือน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มี.ค.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เม.ย.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พ.ค.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มิ.ย.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ก.ค.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ส.ค.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ก.ย.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ต.ค.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พ.ย.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ธ.ค.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45720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649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2"/>
          <p:cNvSpPr txBox="1">
            <a:spLocks noChangeArrowheads="1"/>
          </p:cNvSpPr>
          <p:nvPr/>
        </p:nvSpPr>
        <p:spPr bwMode="auto">
          <a:xfrm>
            <a:off x="1874838" y="3200400"/>
            <a:ext cx="583723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th-TH" sz="3600" b="1">
                <a:latin typeface="Times New Roman" pitchFamily="18" charset="0"/>
                <a:cs typeface="IrisUPC" pitchFamily="34" charset="-34"/>
              </a:rPr>
              <a:t>ติดต่อประสานงาน</a:t>
            </a:r>
          </a:p>
          <a:p>
            <a:pPr algn="r" rtl="1"/>
            <a:r>
              <a:rPr lang="th-TH" sz="3600" b="1">
                <a:latin typeface="Times New Roman" pitchFamily="18" charset="0"/>
                <a:cs typeface="IrisUPC" pitchFamily="34" charset="-34"/>
              </a:rPr>
              <a:t> ดร.ปิยรัษฎ์ ปริญญาพงษ์ เจริญทรัพย์</a:t>
            </a:r>
          </a:p>
          <a:p>
            <a:pPr algn="r" rtl="1"/>
            <a:r>
              <a:rPr lang="th-TH" sz="3600" b="1">
                <a:latin typeface="Times New Roman" pitchFamily="18" charset="0"/>
                <a:cs typeface="IrisUPC" pitchFamily="34" charset="-34"/>
              </a:rPr>
              <a:t>เลขานุการคณะกรรมการ อพ.สธ.</a:t>
            </a:r>
          </a:p>
          <a:p>
            <a:pPr algn="r" rtl="1"/>
            <a:r>
              <a:rPr lang="th-TH" sz="3600" b="1">
                <a:latin typeface="Times New Roman" pitchFamily="18" charset="0"/>
                <a:cs typeface="IrisUPC" pitchFamily="34" charset="-34"/>
              </a:rPr>
              <a:t>รองหัวหน้าสำนักงาน อพ.สธ ฝ่ายวิชาการ.</a:t>
            </a:r>
          </a:p>
          <a:p>
            <a:pPr algn="r" rtl="1"/>
            <a:r>
              <a:rPr lang="en-US" sz="3600" b="1">
                <a:latin typeface="Times New Roman" pitchFamily="18" charset="0"/>
              </a:rPr>
              <a:t>piyarat.rspg@gmail.com</a:t>
            </a:r>
            <a:endParaRPr lang="th-TH" sz="3600" b="1">
              <a:latin typeface="Times New Roman" pitchFamily="18" charset="0"/>
              <a:cs typeface="IrisUPC" pitchFamily="34" charset="-34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6831" r="22610"/>
          <a:stretch/>
        </p:blipFill>
        <p:spPr>
          <a:xfrm>
            <a:off x="1" y="0"/>
            <a:ext cx="9180512" cy="7315200"/>
          </a:xfrm>
          <a:prstGeom prst="rect">
            <a:avLst/>
          </a:prstGeom>
        </p:spPr>
      </p:pic>
      <p:sp>
        <p:nvSpPr>
          <p:cNvPr id="7" name="สี่เหลี่ยมมุมมน 6"/>
          <p:cNvSpPr/>
          <p:nvPr/>
        </p:nvSpPr>
        <p:spPr>
          <a:xfrm>
            <a:off x="4766320" y="4753445"/>
            <a:ext cx="2357454" cy="357190"/>
          </a:xfrm>
          <a:prstGeom prst="roundRect">
            <a:avLst/>
          </a:prstGeom>
          <a:noFill/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2"/>
          <a:srcRect l="35057" t="10625" r="35057" b="9641"/>
          <a:stretch/>
        </p:blipFill>
        <p:spPr>
          <a:xfrm>
            <a:off x="1025409" y="764704"/>
            <a:ext cx="3888433" cy="5832648"/>
          </a:xfrm>
          <a:prstGeom prst="rect">
            <a:avLst/>
          </a:prstGeom>
        </p:spPr>
      </p:pic>
      <p:sp>
        <p:nvSpPr>
          <p:cNvPr id="5" name="สี่เหลี่ยมมุมมน 4"/>
          <p:cNvSpPr/>
          <p:nvPr/>
        </p:nvSpPr>
        <p:spPr>
          <a:xfrm>
            <a:off x="2296354" y="2311350"/>
            <a:ext cx="1314460" cy="214314"/>
          </a:xfrm>
          <a:prstGeom prst="roundRect">
            <a:avLst/>
          </a:prstGeom>
          <a:noFill/>
          <a:ln w="12700">
            <a:solidFill>
              <a:srgbClr val="9933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/>
          <a:srcRect l="41145" t="55906" r="41145" b="39172"/>
          <a:stretch/>
        </p:blipFill>
        <p:spPr>
          <a:xfrm>
            <a:off x="3347864" y="228926"/>
            <a:ext cx="2304257" cy="360040"/>
          </a:xfrm>
          <a:prstGeom prst="rect">
            <a:avLst/>
          </a:prstGeom>
          <a:ln>
            <a:solidFill>
              <a:srgbClr val="9933FF"/>
            </a:solidFill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4"/>
          <a:srcRect l="35057" t="12594" r="34504" b="8658"/>
          <a:stretch/>
        </p:blipFill>
        <p:spPr>
          <a:xfrm>
            <a:off x="4881759" y="764704"/>
            <a:ext cx="3960441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6831" r="22610"/>
          <a:stretch/>
        </p:blipFill>
        <p:spPr>
          <a:xfrm>
            <a:off x="1" y="0"/>
            <a:ext cx="9180512" cy="7315200"/>
          </a:xfrm>
          <a:prstGeom prst="rect">
            <a:avLst/>
          </a:prstGeom>
        </p:spPr>
      </p:pic>
      <p:sp>
        <p:nvSpPr>
          <p:cNvPr id="6" name="สี่เหลี่ยมมุมมน 5"/>
          <p:cNvSpPr/>
          <p:nvPr/>
        </p:nvSpPr>
        <p:spPr>
          <a:xfrm>
            <a:off x="4773385" y="5169879"/>
            <a:ext cx="2286016" cy="338806"/>
          </a:xfrm>
          <a:prstGeom prst="roundRect">
            <a:avLst/>
          </a:prstGeom>
          <a:noFill/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35057" t="11609" r="35057" b="8657"/>
          <a:stretch/>
        </p:blipFill>
        <p:spPr>
          <a:xfrm>
            <a:off x="1043608" y="296654"/>
            <a:ext cx="4104456" cy="6156682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3"/>
          <a:srcRect l="36164" t="10625" r="35057" b="8657"/>
          <a:stretch/>
        </p:blipFill>
        <p:spPr>
          <a:xfrm>
            <a:off x="5148064" y="296654"/>
            <a:ext cx="3904238" cy="61566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6279" r="22609"/>
          <a:stretch/>
        </p:blipFill>
        <p:spPr>
          <a:xfrm>
            <a:off x="1" y="0"/>
            <a:ext cx="9252520" cy="7315200"/>
          </a:xfrm>
          <a:prstGeom prst="rect">
            <a:avLst/>
          </a:prstGeom>
        </p:spPr>
      </p:pic>
      <p:sp>
        <p:nvSpPr>
          <p:cNvPr id="6" name="สี่เหลี่ยมมุมมน 5"/>
          <p:cNvSpPr/>
          <p:nvPr/>
        </p:nvSpPr>
        <p:spPr>
          <a:xfrm>
            <a:off x="4852192" y="5487243"/>
            <a:ext cx="1285884" cy="285752"/>
          </a:xfrm>
          <a:prstGeom prst="roundRect">
            <a:avLst/>
          </a:prstGeom>
          <a:noFill/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2"/>
          <a:srcRect l="24542" t="24406" r="22882" b="13579"/>
          <a:stretch/>
        </p:blipFill>
        <p:spPr>
          <a:xfrm>
            <a:off x="1042463" y="864715"/>
            <a:ext cx="8101537" cy="5372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6831" r="22610"/>
          <a:stretch/>
        </p:blipFill>
        <p:spPr>
          <a:xfrm>
            <a:off x="1" y="-7858"/>
            <a:ext cx="9180512" cy="7315200"/>
          </a:xfrm>
          <a:prstGeom prst="rect">
            <a:avLst/>
          </a:prstGeom>
        </p:spPr>
      </p:pic>
      <p:sp>
        <p:nvSpPr>
          <p:cNvPr id="6" name="สี่เหลี่ยมมุมมน 5"/>
          <p:cNvSpPr/>
          <p:nvPr/>
        </p:nvSpPr>
        <p:spPr>
          <a:xfrm>
            <a:off x="4786462" y="5731666"/>
            <a:ext cx="1357322" cy="357190"/>
          </a:xfrm>
          <a:prstGeom prst="roundRect">
            <a:avLst/>
          </a:prstGeom>
          <a:noFill/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9599" t="25391" r="11259" b="10626"/>
          <a:stretch/>
        </p:blipFill>
        <p:spPr>
          <a:xfrm>
            <a:off x="-12046" y="1340767"/>
            <a:ext cx="9155684" cy="416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/>
          <a:srcRect l="6831" r="22610"/>
          <a:stretch/>
        </p:blipFill>
        <p:spPr>
          <a:xfrm>
            <a:off x="1" y="345"/>
            <a:ext cx="9180512" cy="7315200"/>
          </a:xfrm>
          <a:prstGeom prst="rect">
            <a:avLst/>
          </a:prstGeom>
        </p:spPr>
      </p:pic>
      <p:cxnSp>
        <p:nvCxnSpPr>
          <p:cNvPr id="11" name="ตัวเชื่อมต่อตรง 10"/>
          <p:cNvCxnSpPr/>
          <p:nvPr/>
        </p:nvCxnSpPr>
        <p:spPr>
          <a:xfrm rot="5400000">
            <a:off x="3824195" y="6378357"/>
            <a:ext cx="21431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สี่เหลี่ยมผืนผ้า 3"/>
          <p:cNvSpPr/>
          <p:nvPr/>
        </p:nvSpPr>
        <p:spPr>
          <a:xfrm>
            <a:off x="4703708" y="6159588"/>
            <a:ext cx="1660652" cy="4937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>
            <a:off x="3931352" y="6485790"/>
            <a:ext cx="71438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สี่เหลี่ยมมุมมน 9"/>
          <p:cNvSpPr/>
          <p:nvPr/>
        </p:nvSpPr>
        <p:spPr>
          <a:xfrm>
            <a:off x="251521" y="5154706"/>
            <a:ext cx="3679038" cy="111621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/>
          <p:cNvSpPr txBox="1"/>
          <p:nvPr/>
        </p:nvSpPr>
        <p:spPr>
          <a:xfrm>
            <a:off x="244935" y="5177271"/>
            <a:ext cx="375104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300" b="1" dirty="0" smtClean="0">
                <a:latin typeface="FreesiaUPC" pitchFamily="34" charset="-34"/>
                <a:cs typeface="FreesiaUPC" pitchFamily="34" charset="-34"/>
              </a:rPr>
              <a:t>จัดทำ</a:t>
            </a:r>
            <a:r>
              <a:rPr lang="th-TH" sz="2300" b="1" dirty="0">
                <a:latin typeface="FreesiaUPC" pitchFamily="34" charset="-34"/>
                <a:cs typeface="FreesiaUPC" pitchFamily="34" charset="-34"/>
              </a:rPr>
              <a:t>เว็บไซต์ </a:t>
            </a:r>
            <a:r>
              <a:rPr lang="th-TH" sz="23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300" b="1" dirty="0">
                <a:latin typeface="FreesiaUPC" pitchFamily="34" charset="-34"/>
                <a:cs typeface="FreesiaUPC" pitchFamily="34" charset="-34"/>
              </a:rPr>
              <a:t>.-</a:t>
            </a:r>
            <a:r>
              <a:rPr lang="th-TH" sz="2300" b="1" dirty="0" err="1" smtClean="0">
                <a:latin typeface="FreesiaUPC" pitchFamily="34" charset="-34"/>
                <a:cs typeface="FreesiaUPC" pitchFamily="34" charset="-34"/>
              </a:rPr>
              <a:t>มบ</a:t>
            </a:r>
            <a:r>
              <a:rPr lang="th-TH" sz="2300" b="1" dirty="0" smtClean="0">
                <a:latin typeface="FreesiaUPC" pitchFamily="34" charset="-34"/>
                <a:cs typeface="FreesiaUPC" pitchFamily="34" charset="-34"/>
              </a:rPr>
              <a:t>. และมี </a:t>
            </a:r>
            <a:r>
              <a:rPr lang="en-US" sz="2300" b="1" dirty="0" smtClean="0">
                <a:latin typeface="FreesiaUPC" pitchFamily="34" charset="-34"/>
                <a:cs typeface="FreesiaUPC" pitchFamily="34" charset="-34"/>
              </a:rPr>
              <a:t>banner </a:t>
            </a:r>
            <a:r>
              <a:rPr lang="th-TH" sz="2300" b="1" dirty="0" smtClean="0">
                <a:latin typeface="FreesiaUPC" pitchFamily="34" charset="-34"/>
                <a:cs typeface="FreesiaUPC" pitchFamily="34" charset="-34"/>
              </a:rPr>
              <a:t>อยู่ในหน้าเว็บไซต์หลักของมหาวิทยาลัยเรียบร้อยแล้ว </a:t>
            </a:r>
            <a:endParaRPr lang="th-TH" sz="2300" b="1" dirty="0">
              <a:latin typeface="FreesiaUPC" pitchFamily="34" charset="-34"/>
              <a:cs typeface="Frees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7108" t="399" r="-297" b="-399"/>
          <a:stretch/>
        </p:blipFill>
        <p:spPr>
          <a:xfrm>
            <a:off x="0" y="14068"/>
            <a:ext cx="9252520" cy="6858000"/>
          </a:xfrm>
          <a:prstGeom prst="rect">
            <a:avLst/>
          </a:prstGeom>
        </p:spPr>
      </p:pic>
      <p:sp>
        <p:nvSpPr>
          <p:cNvPr id="6" name="สี่เหลี่ยมมุมมน 5"/>
          <p:cNvSpPr/>
          <p:nvPr/>
        </p:nvSpPr>
        <p:spPr>
          <a:xfrm>
            <a:off x="5939441" y="4801422"/>
            <a:ext cx="1071570" cy="10155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ลูกศรขวา 4"/>
          <p:cNvSpPr/>
          <p:nvPr/>
        </p:nvSpPr>
        <p:spPr>
          <a:xfrm flipH="1">
            <a:off x="7139497" y="5180371"/>
            <a:ext cx="428628" cy="285752"/>
          </a:xfrm>
          <a:prstGeom prst="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สี่เหลี่ยมมุมมน 3"/>
          <p:cNvSpPr/>
          <p:nvPr/>
        </p:nvSpPr>
        <p:spPr>
          <a:xfrm>
            <a:off x="4453985" y="4981092"/>
            <a:ext cx="108620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696894" y="3757855"/>
            <a:ext cx="2304256" cy="646331"/>
          </a:xfrm>
          <a:prstGeom prst="rect">
            <a:avLst/>
          </a:prstGeom>
          <a:solidFill>
            <a:srgbClr val="FFFFCC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มี 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banner </a:t>
            </a:r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อยู่ในหน้าเว็บไซต์หลัก</a:t>
            </a:r>
          </a:p>
          <a:p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FreesiaUPC" pitchFamily="34" charset="-34"/>
                <a:cs typeface="FreesiaUPC" pitchFamily="34" charset="-34"/>
              </a:rPr>
              <a:t>ของมหาวิทยาลัยเรียบร้อยแล้ว</a:t>
            </a: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5411142" y="4205046"/>
            <a:ext cx="0" cy="7200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ตัวเชื่อมต่อตรง 6"/>
          <p:cNvCxnSpPr/>
          <p:nvPr/>
        </p:nvCxnSpPr>
        <p:spPr>
          <a:xfrm>
            <a:off x="5411142" y="4221088"/>
            <a:ext cx="285752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51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38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6475" y="18864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000" dirty="0" smtClean="0">
                <a:latin typeface="FreesiaUPC" pitchFamily="34" charset="-34"/>
                <a:cs typeface="FreesiaUPC" pitchFamily="34" charset="-34"/>
              </a:rPr>
              <a:t>แผนแม่บทระยะ 5</a:t>
            </a:r>
            <a:r>
              <a:rPr lang="en-US" sz="4000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4000" dirty="0" smtClean="0">
                <a:latin typeface="FreesiaUPC" pitchFamily="34" charset="-34"/>
                <a:cs typeface="FreesiaUPC" pitchFamily="34" charset="-34"/>
              </a:rPr>
              <a:t>ปีที่หก อพ.สธ. </a:t>
            </a:r>
            <a:br>
              <a:rPr lang="th-TH" sz="4000" dirty="0" smtClean="0">
                <a:latin typeface="FreesiaUPC" pitchFamily="34" charset="-34"/>
                <a:cs typeface="FreesiaUPC" pitchFamily="34" charset="-34"/>
              </a:rPr>
            </a:br>
            <a:r>
              <a:rPr lang="th-TH" sz="4000" dirty="0" smtClean="0">
                <a:latin typeface="FreesiaUPC" pitchFamily="34" charset="-34"/>
                <a:cs typeface="FreesiaUPC" pitchFamily="34" charset="-34"/>
              </a:rPr>
              <a:t>ตุลาคม 25</a:t>
            </a:r>
            <a:r>
              <a:rPr lang="en-US" sz="4000" dirty="0" smtClean="0">
                <a:latin typeface="FreesiaUPC" pitchFamily="34" charset="-34"/>
                <a:cs typeface="FreesiaUPC" pitchFamily="34" charset="-34"/>
              </a:rPr>
              <a:t>59</a:t>
            </a:r>
            <a:r>
              <a:rPr lang="th-TH" sz="4000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en-US" sz="4000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sz="4000" dirty="0" smtClean="0">
                <a:latin typeface="FreesiaUPC" pitchFamily="34" charset="-34"/>
                <a:cs typeface="FreesiaUPC" pitchFamily="34" charset="-34"/>
              </a:rPr>
              <a:t>กันยายน 2</a:t>
            </a:r>
            <a:r>
              <a:rPr lang="en-US" sz="4000" dirty="0" smtClean="0">
                <a:latin typeface="FreesiaUPC" pitchFamily="34" charset="-34"/>
                <a:cs typeface="FreesiaUPC" pitchFamily="34" charset="-34"/>
              </a:rPr>
              <a:t>564</a:t>
            </a:r>
            <a:endParaRPr lang="th-TH" sz="4000" dirty="0" smtClean="0">
              <a:latin typeface="FreesiaUPC" pitchFamily="34" charset="-34"/>
              <a:cs typeface="FreesiaUPC" pitchFamily="34" charset="-34"/>
            </a:endParaRPr>
          </a:p>
        </p:txBody>
      </p:sp>
      <p:graphicFrame>
        <p:nvGraphicFramePr>
          <p:cNvPr id="20" name="Diagram 19"/>
          <p:cNvGraphicFramePr/>
          <p:nvPr/>
        </p:nvGraphicFramePr>
        <p:xfrm>
          <a:off x="395536" y="3356992"/>
          <a:ext cx="4464496" cy="3212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287553" y="1628800"/>
          <a:ext cx="4716496" cy="1503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5003800" y="2276475"/>
            <a:ext cx="3951288" cy="3575050"/>
            <a:chOff x="5364088" y="2420888"/>
            <a:chExt cx="3591557" cy="3358722"/>
          </a:xfrm>
        </p:grpSpPr>
        <p:grpSp>
          <p:nvGrpSpPr>
            <p:cNvPr id="3" name="กลุ่ม 43"/>
            <p:cNvGrpSpPr>
              <a:grpSpLocks/>
            </p:cNvGrpSpPr>
            <p:nvPr/>
          </p:nvGrpSpPr>
          <p:grpSpPr bwMode="auto">
            <a:xfrm>
              <a:off x="5364088" y="2420888"/>
              <a:ext cx="3591557" cy="3358722"/>
              <a:chOff x="2627784" y="1916832"/>
              <a:chExt cx="3591557" cy="3358722"/>
            </a:xfrm>
          </p:grpSpPr>
          <p:grpSp>
            <p:nvGrpSpPr>
              <p:cNvPr id="4" name="กลุ่ม 42"/>
              <p:cNvGrpSpPr>
                <a:grpSpLocks/>
              </p:cNvGrpSpPr>
              <p:nvPr/>
            </p:nvGrpSpPr>
            <p:grpSpPr bwMode="auto">
              <a:xfrm>
                <a:off x="2627784" y="1916832"/>
                <a:ext cx="3528392" cy="3358722"/>
                <a:chOff x="2915816" y="2276872"/>
                <a:chExt cx="3528392" cy="3358722"/>
              </a:xfrm>
            </p:grpSpPr>
            <p:graphicFrame>
              <p:nvGraphicFramePr>
                <p:cNvPr id="12" name="ไดอะแกรม 3"/>
                <p:cNvGraphicFramePr/>
                <p:nvPr/>
              </p:nvGraphicFramePr>
              <p:xfrm>
                <a:off x="2915816" y="2276872"/>
                <a:ext cx="3528392" cy="3024336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12" r:lo="rId13" r:qs="rId14" r:cs="rId15"/>
                </a:graphicData>
              </a:graphic>
            </p:graphicFrame>
            <p:pic>
              <p:nvPicPr>
                <p:cNvPr id="17437" name="Picture 4" descr="C:\Users\Admin\Desktop\ภาพ\sea_rock_png_8_by_irisustockimages-d4t46qm.png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4256702" y="2852936"/>
                  <a:ext cx="1395418" cy="7070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7438" name="Picture 5" descr="C:\Users\Admin\Desktop\ภาพ\mineral (1).png"/>
                <p:cNvPicPr>
                  <a:picLocks noChangeAspect="1" noChangeArrowheads="1"/>
                </p:cNvPicPr>
                <p:nvPr/>
              </p:nvPicPr>
              <p:blipFill>
                <a:blip r:embed="rId18" cstate="print"/>
                <a:srcRect/>
                <a:stretch>
                  <a:fillRect/>
                </a:stretch>
              </p:blipFill>
              <p:spPr bwMode="auto">
                <a:xfrm>
                  <a:off x="3816193" y="2662802"/>
                  <a:ext cx="971831" cy="9469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7439" name="Picture 3" descr="C:\Users\Admin\Desktop\ภาพ\Gypsum.png"/>
                <p:cNvPicPr>
                  <a:picLocks noChangeAspect="1" noChangeArrowheads="1"/>
                </p:cNvPicPr>
                <p:nvPr/>
              </p:nvPicPr>
              <p:blipFill>
                <a:blip r:embed="rId19" cstate="print"/>
                <a:srcRect/>
                <a:stretch>
                  <a:fillRect/>
                </a:stretch>
              </p:blipFill>
              <p:spPr bwMode="auto">
                <a:xfrm>
                  <a:off x="5189423" y="2996952"/>
                  <a:ext cx="678721" cy="526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7440" name="Picture 7" descr="C:\Users\Admin\Desktop\ภาพ\White_Spring_Tree_Flower_PNG_Clipart.png"/>
                <p:cNvPicPr>
                  <a:picLocks noChangeAspect="1" noChangeArrowheads="1"/>
                </p:cNvPicPr>
                <p:nvPr/>
              </p:nvPicPr>
              <p:blipFill>
                <a:blip r:embed="rId20" cstate="print"/>
                <a:srcRect/>
                <a:stretch>
                  <a:fillRect/>
                </a:stretch>
              </p:blipFill>
              <p:spPr bwMode="auto">
                <a:xfrm>
                  <a:off x="4716016" y="4293096"/>
                  <a:ext cx="1487667" cy="13424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" name="วงรี 4"/>
                <p:cNvSpPr/>
                <p:nvPr/>
              </p:nvSpPr>
              <p:spPr>
                <a:xfrm>
                  <a:off x="4067944" y="3215305"/>
                  <a:ext cx="1383259" cy="1293815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th-TH" sz="2000" b="1" dirty="0">
                    <a:solidFill>
                      <a:schemeClr val="tx1"/>
                    </a:solidFill>
                    <a:latin typeface="FreesiaUPC" pitchFamily="34" charset="-34"/>
                    <a:cs typeface="FreesiaUPC" pitchFamily="34" charset="-34"/>
                  </a:endParaRPr>
                </a:p>
              </p:txBody>
            </p:sp>
          </p:grpSp>
          <p:pic>
            <p:nvPicPr>
              <p:cNvPr id="17433" name="Picture 8" descr="C:\Users\Admin\Desktop\ภาพ\35862751.jpg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 rot="-1497199">
                <a:off x="5253346" y="3156921"/>
                <a:ext cx="965995" cy="9383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4" name="Picture 9" descr="C:\Users\Admin\Desktop\ภาพ\caf8c524-ea40-4659-a0f7-b2f4e010f237.png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3208788" y="4632102"/>
                <a:ext cx="675277" cy="4304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5" name="Picture 10" descr="C:\Users\Admin\Desktop\ภาพ\Thai-Silk-Box-Invitation-Box.png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3815915" y="4498052"/>
                <a:ext cx="664468" cy="6644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7415" name="Picture 2" descr="C:\Users\Admin\Desktop\ภาพ\rocks.png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5997052" y="3882541"/>
              <a:ext cx="990143" cy="501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6660232" y="2708920"/>
              <a:ext cx="1251402" cy="52322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softEdge rad="127000"/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b="1" dirty="0">
                  <a:latin typeface="FreesiaUPC" pitchFamily="34" charset="-34"/>
                  <a:cs typeface="FreesiaUPC" pitchFamily="34" charset="-34"/>
                </a:rPr>
                <a:t>กายภาพ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740352" y="4365104"/>
              <a:ext cx="1080120" cy="5847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softEdge rad="127000"/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latin typeface="FreesiaUPC" pitchFamily="34" charset="-34"/>
                  <a:cs typeface="FreesiaUPC" pitchFamily="34" charset="-34"/>
                </a:rPr>
                <a:t>ชีวภาพ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16216" y="3717032"/>
              <a:ext cx="1475946" cy="584775"/>
            </a:xfrm>
            <a:prstGeom prst="rect">
              <a:avLst/>
            </a:prstGeom>
            <a:solidFill>
              <a:schemeClr val="bg1"/>
            </a:solidFill>
            <a:effectLst>
              <a:softEdge rad="127000"/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latin typeface="FreesiaUPC" pitchFamily="34" charset="-34"/>
                  <a:cs typeface="FreesiaUPC" pitchFamily="34" charset="-34"/>
                </a:rPr>
                <a:t>ทรัพยากร</a:t>
              </a:r>
            </a:p>
          </p:txBody>
        </p:sp>
        <p:grpSp>
          <p:nvGrpSpPr>
            <p:cNvPr id="5" name="กลุ่ม 83"/>
            <p:cNvGrpSpPr>
              <a:grpSpLocks/>
            </p:cNvGrpSpPr>
            <p:nvPr/>
          </p:nvGrpSpPr>
          <p:grpSpPr bwMode="auto">
            <a:xfrm>
              <a:off x="5364088" y="4293096"/>
              <a:ext cx="1583852" cy="696853"/>
              <a:chOff x="2915816" y="3913892"/>
              <a:chExt cx="1583852" cy="696853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3012930" y="3913892"/>
                <a:ext cx="1415053" cy="46166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effectLst>
                <a:softEdge rad="127000"/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วัฒนธรรม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915816" y="4149080"/>
                <a:ext cx="1583852" cy="461665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effectLst>
                <a:softEdge rad="127000"/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th-TH" sz="2400" b="1" dirty="0">
                    <a:latin typeface="FreesiaUPC" pitchFamily="34" charset="-34"/>
                    <a:cs typeface="FreesiaUPC" pitchFamily="34" charset="-34"/>
                  </a:rPr>
                  <a:t>และภูมิปัญญา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สี่เหลี่ยมผืนผ้า 66"/>
          <p:cNvSpPr/>
          <p:nvPr/>
        </p:nvSpPr>
        <p:spPr>
          <a:xfrm>
            <a:off x="1285852" y="0"/>
            <a:ext cx="7858148" cy="157161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sunrise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" name="กลุ่ม 9"/>
          <p:cNvGrpSpPr/>
          <p:nvPr/>
        </p:nvGrpSpPr>
        <p:grpSpPr>
          <a:xfrm>
            <a:off x="0" y="1529408"/>
            <a:ext cx="9144000" cy="5328592"/>
            <a:chOff x="0" y="1052736"/>
            <a:chExt cx="9180512" cy="5328592"/>
          </a:xfrm>
        </p:grpSpPr>
        <p:sp>
          <p:nvSpPr>
            <p:cNvPr id="76" name="สี่เหลี่ยมผืนผ้า 75"/>
            <p:cNvSpPr/>
            <p:nvPr/>
          </p:nvSpPr>
          <p:spPr>
            <a:xfrm>
              <a:off x="0" y="1052736"/>
              <a:ext cx="9180512" cy="53285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4" name="กลุ่ม 2"/>
            <p:cNvGrpSpPr/>
            <p:nvPr/>
          </p:nvGrpSpPr>
          <p:grpSpPr>
            <a:xfrm>
              <a:off x="2552025" y="1722782"/>
              <a:ext cx="4036199" cy="3882046"/>
              <a:chOff x="6007184" y="1304764"/>
              <a:chExt cx="4397465" cy="4369782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29" name="วงกลม 28"/>
              <p:cNvSpPr/>
              <p:nvPr/>
            </p:nvSpPr>
            <p:spPr>
              <a:xfrm>
                <a:off x="6156176" y="1304764"/>
                <a:ext cx="4248472" cy="4248472"/>
              </a:xfrm>
              <a:prstGeom prst="pie">
                <a:avLst>
                  <a:gd name="adj1" fmla="val 16200000"/>
                  <a:gd name="adj2" fmla="val 1800000"/>
                </a:avLst>
              </a:prstGeom>
              <a:grpFill/>
              <a:scene3d>
                <a:camera prst="orthographicFront"/>
                <a:lightRig rig="chilly" dir="t"/>
              </a:scene3d>
              <a:sp3d prstMaterial="translucentPowder">
                <a:bevelT w="127000" h="25400" prst="softRound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4" name="วงกลม 33"/>
              <p:cNvSpPr/>
              <p:nvPr/>
            </p:nvSpPr>
            <p:spPr>
              <a:xfrm>
                <a:off x="6079193" y="1448780"/>
                <a:ext cx="4325456" cy="4225766"/>
              </a:xfrm>
              <a:prstGeom prst="pie">
                <a:avLst>
                  <a:gd name="adj1" fmla="val 1776162"/>
                  <a:gd name="adj2" fmla="val 8979652"/>
                </a:avLst>
              </a:prstGeom>
              <a:grpFill/>
              <a:scene3d>
                <a:camera prst="orthographicFront"/>
                <a:lightRig rig="chilly" dir="t"/>
              </a:scene3d>
              <a:sp3d prstMaterial="translucentPowder">
                <a:bevelT w="127000" h="25400" prst="softRound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-8103780"/>
                  <a:satOff val="16667"/>
                  <a:lumOff val="-1274"/>
                  <a:alphaOff val="0"/>
                </a:schemeClr>
              </a:fillRef>
              <a:effectRef idx="0">
                <a:schemeClr val="accent2">
                  <a:hueOff val="-8103780"/>
                  <a:satOff val="16667"/>
                  <a:lumOff val="-1274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3" name="วงกลม 42"/>
              <p:cNvSpPr/>
              <p:nvPr/>
            </p:nvSpPr>
            <p:spPr>
              <a:xfrm>
                <a:off x="6007184" y="1304764"/>
                <a:ext cx="4196691" cy="4176464"/>
              </a:xfrm>
              <a:prstGeom prst="pie">
                <a:avLst>
                  <a:gd name="adj1" fmla="val 9000000"/>
                  <a:gd name="adj2" fmla="val 16200000"/>
                </a:avLst>
              </a:prstGeom>
              <a:grpFill/>
              <a:scene3d>
                <a:camera prst="orthographicFront"/>
                <a:lightRig rig="chilly" dir="t"/>
              </a:scene3d>
              <a:sp3d prstMaterial="translucentPowder">
                <a:bevelT w="127000" h="25400" prst="softRound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-16207560"/>
                  <a:satOff val="33334"/>
                  <a:lumOff val="-2549"/>
                  <a:alphaOff val="0"/>
                </a:schemeClr>
              </a:fillRef>
              <a:effectRef idx="0">
                <a:schemeClr val="accent2">
                  <a:hueOff val="-16207560"/>
                  <a:satOff val="33334"/>
                  <a:lumOff val="-2549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grpSp>
          <p:nvGrpSpPr>
            <p:cNvPr id="9" name="กลุ่ม 3"/>
            <p:cNvGrpSpPr/>
            <p:nvPr/>
          </p:nvGrpSpPr>
          <p:grpSpPr>
            <a:xfrm>
              <a:off x="1691680" y="1721726"/>
              <a:ext cx="5832648" cy="3795506"/>
              <a:chOff x="1691680" y="1340768"/>
              <a:chExt cx="5832648" cy="3960440"/>
            </a:xfrm>
          </p:grpSpPr>
          <p:graphicFrame>
            <p:nvGraphicFramePr>
              <p:cNvPr id="36" name="ไดอะแกรม 35"/>
              <p:cNvGraphicFramePr/>
              <p:nvPr>
                <p:extLst>
                  <p:ext uri="{D42A27DB-BD31-4B8C-83A1-F6EECF244321}">
                    <p14:modId xmlns:p14="http://schemas.microsoft.com/office/powerpoint/2010/main" val="3389318472"/>
                  </p:ext>
                </p:extLst>
              </p:nvPr>
            </p:nvGraphicFramePr>
            <p:xfrm>
              <a:off x="1691680" y="1340768"/>
              <a:ext cx="5832648" cy="39604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38" name="TextBox 37"/>
              <p:cNvSpPr txBox="1"/>
              <p:nvPr/>
            </p:nvSpPr>
            <p:spPr>
              <a:xfrm>
                <a:off x="2987824" y="2453987"/>
                <a:ext cx="136396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FreesiaUPC" pitchFamily="34" charset="-34"/>
                  </a:rPr>
                  <a:t>กรอบการเรียนรู้</a:t>
                </a:r>
                <a:endParaRPr lang="th-TH" sz="2400" b="1" dirty="0">
                  <a:solidFill>
                    <a:schemeClr val="bg1"/>
                  </a:solidFill>
                  <a:cs typeface="FreesiaUPC" pitchFamily="34" charset="-34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708376" y="2453987"/>
                <a:ext cx="14478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FreesiaUPC" pitchFamily="34" charset="-34"/>
                  </a:rPr>
                  <a:t>กรอบการ</a:t>
                </a:r>
              </a:p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FreesiaUPC" pitchFamily="34" charset="-34"/>
                  </a:rPr>
                  <a:t>ใช้ประโยชน์</a:t>
                </a:r>
                <a:endParaRPr lang="th-TH" sz="2400" b="1" dirty="0">
                  <a:solidFill>
                    <a:schemeClr val="bg1"/>
                  </a:solidFill>
                  <a:cs typeface="FreesiaUPC" pitchFamily="34" charset="-34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851920" y="3861048"/>
                <a:ext cx="151216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FreesiaUPC" pitchFamily="34" charset="-34"/>
                  </a:rPr>
                  <a:t>กรอบการ</a:t>
                </a:r>
              </a:p>
              <a:p>
                <a:pPr algn="ctr"/>
                <a:r>
                  <a:rPr lang="th-TH" sz="2400" b="1" dirty="0" smtClean="0">
                    <a:solidFill>
                      <a:schemeClr val="bg1"/>
                    </a:solidFill>
                    <a:cs typeface="FreesiaUPC" pitchFamily="34" charset="-34"/>
                  </a:rPr>
                  <a:t>สร้างจิตสำนึก</a:t>
                </a:r>
                <a:endParaRPr lang="th-TH" sz="2400" b="1" dirty="0">
                  <a:solidFill>
                    <a:schemeClr val="bg1"/>
                  </a:solidFill>
                  <a:cs typeface="FreesiaUPC" pitchFamily="34" charset="-34"/>
                </a:endParaRPr>
              </a:p>
            </p:txBody>
          </p:sp>
        </p:grpSp>
        <p:sp>
          <p:nvSpPr>
            <p:cNvPr id="7" name="สี่เหลี่ยมผืนผ้ามุมมน 6"/>
            <p:cNvSpPr/>
            <p:nvPr/>
          </p:nvSpPr>
          <p:spPr>
            <a:xfrm>
              <a:off x="35638" y="3870185"/>
              <a:ext cx="2538942" cy="744298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กิจกรรมปก</a:t>
              </a:r>
              <a:r>
                <a:rPr lang="th-TH" sz="2400" b="1" dirty="0" smtClean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ปัก</a:t>
              </a:r>
            </a:p>
            <a:p>
              <a:pPr algn="ctr"/>
              <a:r>
                <a:rPr lang="th-TH" sz="2400" b="1" dirty="0" smtClean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ทรัพยากร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46" name="สี่เหลี่ยมผืนผ้ามุมมน 45"/>
            <p:cNvSpPr/>
            <p:nvPr/>
          </p:nvSpPr>
          <p:spPr>
            <a:xfrm>
              <a:off x="35639" y="2237948"/>
              <a:ext cx="2539189" cy="86181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กิจกรรมสำรวจ</a:t>
              </a:r>
              <a:r>
                <a:rPr lang="th-TH" sz="2400" b="1" dirty="0" smtClean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เก็บรวบรวมทรัพยากร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47" name="สี่เหลี่ยมผืนผ้ามุมมน 46"/>
            <p:cNvSpPr/>
            <p:nvPr/>
          </p:nvSpPr>
          <p:spPr>
            <a:xfrm>
              <a:off x="35638" y="1199401"/>
              <a:ext cx="3483409" cy="752795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กิจกรรมปลูก</a:t>
              </a:r>
              <a:r>
                <a:rPr lang="th-TH" sz="2400" b="1" dirty="0" smtClean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รักษาทรัพยากร</a:t>
              </a:r>
            </a:p>
            <a:p>
              <a:pPr algn="ctr"/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6" name="วงรี 5"/>
            <p:cNvSpPr/>
            <p:nvPr/>
          </p:nvSpPr>
          <p:spPr>
            <a:xfrm>
              <a:off x="3394080" y="1664804"/>
              <a:ext cx="313824" cy="324036"/>
            </a:xfrm>
            <a:prstGeom prst="ellipse">
              <a:avLst/>
            </a:prstGeom>
            <a:solidFill>
              <a:srgbClr val="EA7F5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8" name="วงรี 47"/>
            <p:cNvSpPr/>
            <p:nvPr/>
          </p:nvSpPr>
          <p:spPr>
            <a:xfrm>
              <a:off x="2452208" y="2888940"/>
              <a:ext cx="313824" cy="324036"/>
            </a:xfrm>
            <a:prstGeom prst="ellipse">
              <a:avLst/>
            </a:prstGeom>
            <a:solidFill>
              <a:srgbClr val="EA7F5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9" name="วงรี 48"/>
            <p:cNvSpPr/>
            <p:nvPr/>
          </p:nvSpPr>
          <p:spPr>
            <a:xfrm>
              <a:off x="2396748" y="3793127"/>
              <a:ext cx="313824" cy="324036"/>
            </a:xfrm>
            <a:prstGeom prst="ellipse">
              <a:avLst/>
            </a:prstGeom>
            <a:solidFill>
              <a:srgbClr val="EA7F5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8" name="สี่เหลี่ยมผืนผ้ามุมมน 67"/>
            <p:cNvSpPr/>
            <p:nvPr/>
          </p:nvSpPr>
          <p:spPr>
            <a:xfrm>
              <a:off x="5570218" y="1199401"/>
              <a:ext cx="3573782" cy="752795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FreesiaUPC" pitchFamily="34" charset="-34"/>
                  <a:cs typeface="FreesiaUPC" pitchFamily="34" charset="-34"/>
                </a:rPr>
                <a:t>กิจกรรมอนุรักษ์และใช้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ประโยชน์ทรัพยากร</a:t>
              </a:r>
              <a:endParaRPr lang="th-TH" sz="24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69" name="สี่เหลี่ยมผืนผ้ามุมมน 68"/>
            <p:cNvSpPr/>
            <p:nvPr/>
          </p:nvSpPr>
          <p:spPr>
            <a:xfrm>
              <a:off x="6588224" y="2309386"/>
              <a:ext cx="2555776" cy="72092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FreesiaUPC" pitchFamily="34" charset="-34"/>
                  <a:cs typeface="FreesiaUPC" pitchFamily="34" charset="-34"/>
                </a:rPr>
                <a:t>กิจกรรมศูนย์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ข้อมูลทรัพยากร</a:t>
              </a:r>
              <a:endParaRPr lang="th-TH" sz="24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70" name="สี่เหลี่ยมผืนผ้ามุมมน 69"/>
            <p:cNvSpPr/>
            <p:nvPr/>
          </p:nvSpPr>
          <p:spPr>
            <a:xfrm>
              <a:off x="6650338" y="3881022"/>
              <a:ext cx="2493662" cy="73346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  กิจกรรม</a:t>
              </a:r>
              <a:r>
                <a:rPr lang="th-TH" sz="2400" b="1" dirty="0">
                  <a:latin typeface="FreesiaUPC" pitchFamily="34" charset="-34"/>
                  <a:cs typeface="FreesiaUPC" pitchFamily="34" charset="-34"/>
                </a:rPr>
                <a:t>วาง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แผนพัฒนาทรัพยากร</a:t>
              </a:r>
              <a:endParaRPr lang="th-TH" sz="24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50" name="วงรี 49"/>
            <p:cNvSpPr/>
            <p:nvPr/>
          </p:nvSpPr>
          <p:spPr>
            <a:xfrm>
              <a:off x="5424928" y="1664804"/>
              <a:ext cx="313824" cy="3240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1" name="วงรี 50"/>
            <p:cNvSpPr/>
            <p:nvPr/>
          </p:nvSpPr>
          <p:spPr>
            <a:xfrm>
              <a:off x="6384904" y="2865816"/>
              <a:ext cx="313824" cy="3240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2" name="วงรี 51"/>
            <p:cNvSpPr/>
            <p:nvPr/>
          </p:nvSpPr>
          <p:spPr>
            <a:xfrm>
              <a:off x="6444208" y="3786771"/>
              <a:ext cx="313824" cy="3240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1" name="สี่เหลี่ยมผืนผ้ามุมมน 70"/>
            <p:cNvSpPr/>
            <p:nvPr/>
          </p:nvSpPr>
          <p:spPr>
            <a:xfrm>
              <a:off x="5224623" y="5497058"/>
              <a:ext cx="3780799" cy="718011"/>
            </a:xfrm>
            <a:prstGeom prst="roundRect">
              <a:avLst/>
            </a:prstGeom>
            <a:solidFill>
              <a:srgbClr val="99FFC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FreesiaUPC" pitchFamily="34" charset="-34"/>
                  <a:cs typeface="FreesiaUPC" pitchFamily="34" charset="-34"/>
                </a:rPr>
                <a:t>กิจกรรมสร้าง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จิตสำนึกใน</a:t>
              </a:r>
              <a:r>
                <a:rPr lang="th-TH" sz="2400" b="1" dirty="0">
                  <a:latin typeface="FreesiaUPC" pitchFamily="34" charset="-34"/>
                  <a:cs typeface="FreesiaUPC" pitchFamily="34" charset="-34"/>
                </a:rPr>
                <a:t>การ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อนุรักษ์ทรัพยากร</a:t>
              </a:r>
              <a:endParaRPr lang="th-TH" sz="24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72" name="สี่เหลี่ยมผืนผ้ามุมมน 71"/>
            <p:cNvSpPr/>
            <p:nvPr/>
          </p:nvSpPr>
          <p:spPr>
            <a:xfrm>
              <a:off x="180229" y="5497058"/>
              <a:ext cx="3756595" cy="718011"/>
            </a:xfrm>
            <a:prstGeom prst="roundRect">
              <a:avLst/>
            </a:prstGeom>
            <a:solidFill>
              <a:srgbClr val="99FFC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h-TH" sz="2400" b="1" dirty="0">
                  <a:latin typeface="FreesiaUPC" pitchFamily="34" charset="-34"/>
                  <a:cs typeface="FreesiaUPC" pitchFamily="34" charset="-34"/>
                </a:rPr>
                <a:t>กิจกรรมพิเศษสนับสนุนการ</a:t>
              </a:r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อนุรักษ์ทรัพยากร</a:t>
              </a:r>
              <a:endParaRPr lang="th-TH" sz="2400" b="1" dirty="0"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53" name="วงรี 52"/>
            <p:cNvSpPr/>
            <p:nvPr/>
          </p:nvSpPr>
          <p:spPr>
            <a:xfrm>
              <a:off x="3779912" y="5337212"/>
              <a:ext cx="313824" cy="324036"/>
            </a:xfrm>
            <a:prstGeom prst="ellipse">
              <a:avLst/>
            </a:prstGeom>
            <a:solidFill>
              <a:srgbClr val="07CF8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4" name="วงรี 53"/>
            <p:cNvSpPr/>
            <p:nvPr/>
          </p:nvSpPr>
          <p:spPr>
            <a:xfrm>
              <a:off x="5122272" y="5373216"/>
              <a:ext cx="313824" cy="324036"/>
            </a:xfrm>
            <a:prstGeom prst="ellipse">
              <a:avLst/>
            </a:prstGeom>
            <a:solidFill>
              <a:srgbClr val="07CF8C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394080" y="1599183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3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449860" y="2820125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2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400684" y="3714799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1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36096" y="1595989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4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403944" y="2780928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5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453137" y="3727776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6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779912" y="5271591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8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114156" y="5301208"/>
              <a:ext cx="249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FreesiaUPC" pitchFamily="34" charset="-34"/>
                  <a:cs typeface="FreesiaUPC" pitchFamily="34" charset="-34"/>
                </a:rPr>
                <a:t>7</a:t>
              </a:r>
              <a:endPara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endParaRPr>
            </a:p>
          </p:txBody>
        </p:sp>
      </p:grpSp>
      <p:grpSp>
        <p:nvGrpSpPr>
          <p:cNvPr id="10" name="กลุ่ม 8"/>
          <p:cNvGrpSpPr/>
          <p:nvPr/>
        </p:nvGrpSpPr>
        <p:grpSpPr>
          <a:xfrm>
            <a:off x="1928794" y="0"/>
            <a:ext cx="6350866" cy="1200329"/>
            <a:chOff x="1245470" y="-219601"/>
            <a:chExt cx="6350866" cy="1200329"/>
          </a:xfrm>
        </p:grpSpPr>
        <p:sp>
          <p:nvSpPr>
            <p:cNvPr id="5" name="TextBox 4"/>
            <p:cNvSpPr txBox="1"/>
            <p:nvPr/>
          </p:nvSpPr>
          <p:spPr>
            <a:xfrm>
              <a:off x="1478004" y="116632"/>
              <a:ext cx="61183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 </a:t>
              </a:r>
              <a:r>
                <a:rPr lang="th-TH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กรอบการดำเนินงาน    </a:t>
              </a:r>
              <a:r>
                <a:rPr 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   </a:t>
              </a:r>
              <a:r>
                <a:rPr lang="th-TH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กิจกรรมของ </a:t>
              </a:r>
              <a:r>
                <a:rPr lang="th-TH" sz="3200" b="1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อพ.สธ</a:t>
              </a:r>
              <a:r>
                <a:rPr lang="th-TH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.</a:t>
              </a:r>
              <a:endPara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8" name="สี่เหลี่ยมผืนผ้า 7"/>
            <p:cNvSpPr/>
            <p:nvPr/>
          </p:nvSpPr>
          <p:spPr>
            <a:xfrm>
              <a:off x="1245470" y="-219601"/>
              <a:ext cx="590226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7200" b="0" i="1" cap="none" spc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3</a:t>
              </a:r>
              <a:endParaRPr lang="th-TH" sz="7200" b="0" i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endParaRPr>
            </a:p>
          </p:txBody>
        </p:sp>
        <p:sp>
          <p:nvSpPr>
            <p:cNvPr id="45" name="สี่เหลี่ยมผืนผ้า 44"/>
            <p:cNvSpPr/>
            <p:nvPr/>
          </p:nvSpPr>
          <p:spPr>
            <a:xfrm>
              <a:off x="4269806" y="-219601"/>
              <a:ext cx="590226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7200" i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8</a:t>
              </a:r>
              <a:endParaRPr lang="th-TH" sz="7200" b="0" i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eesiaUPC" pitchFamily="34" charset="-34"/>
                <a:cs typeface="FreesiaUPC" pitchFamily="34" charset="-34"/>
              </a:endParaRPr>
            </a:p>
          </p:txBody>
        </p:sp>
      </p:grpSp>
      <p:pic>
        <p:nvPicPr>
          <p:cNvPr id="44" name="Picture 6" descr="http://203.172.142.11/LRLS/data_center/data_mod/IMG_15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59862">
            <a:off x="3226046" y="167559"/>
            <a:ext cx="2948942" cy="221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12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1737" t="24899" r="20945" b="13086"/>
          <a:stretch>
            <a:fillRect/>
          </a:stretch>
        </p:blipFill>
        <p:spPr bwMode="auto">
          <a:xfrm>
            <a:off x="0" y="0"/>
            <a:ext cx="93072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317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-36512" y="1"/>
            <a:ext cx="9180512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36512" y="692696"/>
            <a:ext cx="9180512" cy="5544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ตอบ</a:t>
            </a:r>
            <a:endParaRPr lang="th-TH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68199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graphicFrame>
        <p:nvGraphicFramePr>
          <p:cNvPr id="2" name="ไดอะแกรม 1"/>
          <p:cNvGraphicFramePr/>
          <p:nvPr>
            <p:extLst/>
          </p:nvPr>
        </p:nvGraphicFramePr>
        <p:xfrm>
          <a:off x="432048" y="360040"/>
          <a:ext cx="5364088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ไดอะแกรม 11"/>
          <p:cNvGraphicFramePr/>
          <p:nvPr>
            <p:extLst/>
          </p:nvPr>
        </p:nvGraphicFramePr>
        <p:xfrm>
          <a:off x="5004047" y="4365104"/>
          <a:ext cx="4165239" cy="2433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รูปหกเหลี่ยม 13"/>
          <p:cNvSpPr/>
          <p:nvPr/>
        </p:nvSpPr>
        <p:spPr>
          <a:xfrm>
            <a:off x="450716" y="332656"/>
            <a:ext cx="1505352" cy="129787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99"/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รูปหกเหลี่ยม 16"/>
          <p:cNvSpPr/>
          <p:nvPr/>
        </p:nvSpPr>
        <p:spPr>
          <a:xfrm>
            <a:off x="6948264" y="3789040"/>
            <a:ext cx="1505352" cy="129787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E9782"/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รูปหกเหลี่ยม 18"/>
          <p:cNvSpPr/>
          <p:nvPr/>
        </p:nvSpPr>
        <p:spPr>
          <a:xfrm>
            <a:off x="450716" y="3227594"/>
            <a:ext cx="1505352" cy="129787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E9782"/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บวก 3"/>
          <p:cNvSpPr/>
          <p:nvPr/>
        </p:nvSpPr>
        <p:spPr>
          <a:xfrm>
            <a:off x="2843808" y="1704272"/>
            <a:ext cx="576064" cy="572600"/>
          </a:xfrm>
          <a:prstGeom prst="mathPlus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รูปหกเหลี่ยม 12"/>
          <p:cNvSpPr/>
          <p:nvPr/>
        </p:nvSpPr>
        <p:spPr>
          <a:xfrm>
            <a:off x="1769564" y="3876532"/>
            <a:ext cx="1505352" cy="1297876"/>
          </a:xfrm>
          <a:prstGeom prst="hexagon">
            <a:avLst>
              <a:gd name="adj" fmla="val 25000"/>
              <a:gd name="vf" fmla="val 115470"/>
            </a:avLst>
          </a:prstGeom>
          <a:scene3d>
            <a:camera prst="orthographicFront"/>
            <a:lightRig rig="chilly" dir="t"/>
          </a:scene3d>
          <a:sp3d prstMaterial="dkEdge">
            <a:bevelT w="25400" h="6350" prst="softRound"/>
            <a:bevelB w="0" h="0" prst="convex"/>
          </a:sp3d>
        </p:spPr>
        <p:style>
          <a:lnRef idx="1">
            <a:schemeClr val="accent5">
              <a:hueOff val="-4966938"/>
              <a:satOff val="19906"/>
              <a:lumOff val="431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รูปหกเหลี่ยม 14"/>
          <p:cNvSpPr/>
          <p:nvPr/>
        </p:nvSpPr>
        <p:spPr>
          <a:xfrm>
            <a:off x="5586928" y="6021288"/>
            <a:ext cx="1505352" cy="1297876"/>
          </a:xfrm>
          <a:prstGeom prst="hexagon">
            <a:avLst>
              <a:gd name="adj" fmla="val 25000"/>
              <a:gd name="vf" fmla="val 115470"/>
            </a:avLst>
          </a:prstGeom>
          <a:scene3d>
            <a:camera prst="orthographicFront"/>
            <a:lightRig rig="chilly" dir="t"/>
          </a:scene3d>
          <a:sp3d prstMaterial="dkEdge">
            <a:bevelT w="25400" h="6350" prst="softRound"/>
            <a:bevelB w="0" h="0" prst="convex"/>
          </a:sp3d>
        </p:spPr>
        <p:style>
          <a:lnRef idx="1">
            <a:schemeClr val="accent5">
              <a:hueOff val="-4966938"/>
              <a:satOff val="19906"/>
              <a:lumOff val="4314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ลูกศรขวาท้ายขีด 7"/>
          <p:cNvSpPr/>
          <p:nvPr/>
        </p:nvSpPr>
        <p:spPr>
          <a:xfrm rot="2856752">
            <a:off x="4195446" y="3223012"/>
            <a:ext cx="1518984" cy="1210384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TextBox 15"/>
          <p:cNvSpPr txBox="1"/>
          <p:nvPr/>
        </p:nvSpPr>
        <p:spPr>
          <a:xfrm>
            <a:off x="5436096" y="2433662"/>
            <a:ext cx="37208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b="1" dirty="0" smtClean="0">
                <a:latin typeface="FreesiaUPC" pitchFamily="34" charset="-34"/>
                <a:cs typeface="FreesiaUPC" pitchFamily="34" charset="-34"/>
              </a:rPr>
              <a:t>ตอบโจทย์ท้องถิ่น</a:t>
            </a:r>
            <a:endParaRPr lang="th-TH" sz="5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95736" y="436510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?????</a:t>
            </a:r>
            <a:endParaRPr lang="th-TH" dirty="0"/>
          </a:p>
        </p:txBody>
      </p:sp>
      <p:sp>
        <p:nvSpPr>
          <p:cNvPr id="20" name="TextBox 19"/>
          <p:cNvSpPr txBox="1"/>
          <p:nvPr/>
        </p:nvSpPr>
        <p:spPr>
          <a:xfrm>
            <a:off x="539552" y="692696"/>
            <a:ext cx="1337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นักวิชาการ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737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619672" y="234682"/>
            <a:ext cx="6048672" cy="792088"/>
          </a:xfrm>
          <a:prstGeom prst="rect">
            <a:avLst/>
          </a:prstGeom>
          <a:solidFill>
            <a:srgbClr val="9933F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1209975" y="234682"/>
            <a:ext cx="6868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ศูนย์แม่ข่ายประสานงาน </a:t>
            </a:r>
            <a:r>
              <a:rPr lang="th-TH" sz="4000" b="1" dirty="0" err="1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อพ.สธ</a:t>
            </a:r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4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ไดอะแกรม 1"/>
          <p:cNvGraphicFramePr/>
          <p:nvPr>
            <p:extLst/>
          </p:nvPr>
        </p:nvGraphicFramePr>
        <p:xfrm>
          <a:off x="179512" y="1152071"/>
          <a:ext cx="8964488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กล่องข้อความ 7"/>
          <p:cNvSpPr txBox="1"/>
          <p:nvPr/>
        </p:nvSpPr>
        <p:spPr>
          <a:xfrm>
            <a:off x="3059832" y="3429000"/>
            <a:ext cx="3168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ศูนย์แม่ข่ายประสานงาน </a:t>
            </a:r>
          </a:p>
          <a:p>
            <a:pPr algn="ctr"/>
            <a:r>
              <a:rPr lang="th-TH" sz="3000" b="1" dirty="0" err="1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อพ.สธ</a:t>
            </a:r>
            <a:r>
              <a:rPr lang="th-TH" sz="30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แห่ง</a:t>
            </a:r>
            <a:endParaRPr lang="th-TH" sz="36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572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619672" y="316327"/>
            <a:ext cx="6048672" cy="792088"/>
          </a:xfrm>
          <a:prstGeom prst="rect">
            <a:avLst/>
          </a:prstGeom>
          <a:solidFill>
            <a:srgbClr val="9933F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1209975" y="316327"/>
            <a:ext cx="6868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ศูนย์ประสานงาน </a:t>
            </a:r>
            <a:r>
              <a:rPr lang="th-TH" sz="4000" b="1" dirty="0" err="1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อพ.สธ</a:t>
            </a:r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4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2551288" y="1410509"/>
            <a:ext cx="60531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จุฬาลงกรณ์มหาวิทยาลัย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วลัยลักษณ์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มหาวิทยาลัยอุบลราชธานี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มหาวิทยาลัยแม่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โจ้</a:t>
            </a:r>
            <a:endPara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มหาวิทยาลัยขอนแก่น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มหาวิทยาลัยเชียงใหม่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มหาวิทยาลัยมหิดล วิทยาเขต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ศาลายา 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มหาวิทยาลัยมหิดล วิทยาเข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ตอำนาจเจริญ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มหาวิทยาลัยสงขลานครินทร์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วิทยาเขตสุราษฎร์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ธานี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มหาวิทยาลัยบูรพา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มหาวิทยาลัยนเรศวร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มหาวิทยาลัยเทคโนโลยี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สุร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นารี</a:t>
            </a:r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1486508" y="1412943"/>
            <a:ext cx="792088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G</a:t>
            </a: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001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619672" y="348985"/>
            <a:ext cx="6048672" cy="792088"/>
          </a:xfrm>
          <a:prstGeom prst="rect">
            <a:avLst/>
          </a:prstGeom>
          <a:solidFill>
            <a:srgbClr val="9933FF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1209975" y="348985"/>
            <a:ext cx="6868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ศูนย์ประสานงาน </a:t>
            </a:r>
            <a:r>
              <a:rPr lang="th-TH" sz="4000" b="1" dirty="0" err="1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อพ.สธ</a:t>
            </a:r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th-TH" sz="4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1835696" y="1628800"/>
            <a:ext cx="69380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เชียงใหม่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อุตรดิตถ์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ภัฏว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ไลยอลงกรณ์ ในพระบรมราชูปถัมภ์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มหาวิทยาลัยราช</a:t>
            </a:r>
            <a:r>
              <a:rPr lang="th-TH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ภัฏ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อุบลราชธานี</a:t>
            </a:r>
          </a:p>
          <a:p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มหาวิทยาลัยเทคโนโลยีราชมงคลอีสาน นครราชสีมา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มหาวิทยาลัยเทคโนโลยีราชมงคลอีสาน 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วิทยาเขตสุรินทร์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มหาวิทยาลัยเทคโนโลยีราช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มงคลศรีวิชัย </a:t>
            </a:r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</a:t>
            </a:r>
            <a:r>
              <a:rPr lang="th-TH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เขตตรัง</a:t>
            </a:r>
          </a:p>
          <a:p>
            <a:endParaRPr lang="th-TH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805575" y="1628800"/>
            <a:ext cx="792088" cy="7078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G6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3061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b="1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มหาวิทยาลัย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5" name="กลุ่ม 4"/>
          <p:cNvGrpSpPr/>
          <p:nvPr/>
        </p:nvGrpSpPr>
        <p:grpSpPr>
          <a:xfrm>
            <a:off x="-12488" y="714374"/>
            <a:ext cx="9144000" cy="5143500"/>
            <a:chOff x="0" y="1004219"/>
            <a:chExt cx="9144000" cy="5143500"/>
          </a:xfrm>
        </p:grpSpPr>
        <p:pic>
          <p:nvPicPr>
            <p:cNvPr id="1026" name="Picture 2" descr="C:\Users\ASUS-PC\Desktop\slide 2-5-2561\edit แผนภาพ\001 แผนภาพ_มหาวิทยาลัย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04219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สี่เหลี่ยมผืนผ้า 1"/>
            <p:cNvSpPr/>
            <p:nvPr/>
          </p:nvSpPr>
          <p:spPr>
            <a:xfrm>
              <a:off x="2071702" y="2606079"/>
              <a:ext cx="2428892" cy="398403"/>
            </a:xfrm>
            <a:prstGeom prst="rect">
              <a:avLst/>
            </a:prstGeom>
            <a:solidFill>
              <a:srgbClr val="93D529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*</a:t>
              </a:r>
              <a:r>
                <a:rPr lang="th-TH" sz="1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ศูนย์แม่ข่ายประสานงาน อพ.สธ. </a:t>
              </a:r>
            </a:p>
            <a:p>
              <a:pPr algn="ctr"/>
              <a:r>
                <a:rPr lang="th-TH" sz="1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5 มหาวิทยาลัย</a:t>
              </a:r>
              <a:endPara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" name="สี่เหลี่ยมผืนผ้า 2"/>
            <p:cNvSpPr/>
            <p:nvPr/>
          </p:nvSpPr>
          <p:spPr>
            <a:xfrm>
              <a:off x="1852828" y="3140968"/>
              <a:ext cx="1008112" cy="392807"/>
            </a:xfrm>
            <a:prstGeom prst="rect">
              <a:avLst/>
            </a:prstGeom>
            <a:solidFill>
              <a:srgbClr val="FCF983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1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ศูนย์แม่ข่ายประสานงาน อพ.สธ.</a:t>
              </a:r>
              <a:endParaRPr lang="th-TH" sz="11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57158" y="6072206"/>
            <a:ext cx="8414471" cy="488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86" dirty="0">
                <a:latin typeface="TH SarabunPSK" panose="020B0500040200020003" pitchFamily="34" charset="-34"/>
                <a:cs typeface="TH SarabunPSK" panose="020B0500040200020003" pitchFamily="34" charset="-34"/>
              </a:rPr>
              <a:t>*</a:t>
            </a:r>
            <a:r>
              <a:rPr lang="th-TH" sz="1286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ศูนย์แม่ข่ายประสานงาน อพ.สธ. ภาคเหนือ-มหาวิทยาลัยเชียงใหม่ ภาคตะวันออกเฉียงเหนือตอนบน-มหาวิทยาลัยขอนแก่น ภาคตะวันออกเฉียงเหนือตอนล่าง-มหาวิทยาลัยเทคโนโลยีสุร</a:t>
            </a:r>
            <a:r>
              <a:rPr lang="th-TH" sz="1286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นารี</a:t>
            </a:r>
          </a:p>
          <a:p>
            <a:r>
              <a:rPr lang="th-TH" sz="1286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86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ภาคกลาง-จุฬาลงกรณ์มหาวิทยาลัย และภาคใต้-มหาวิทยาลัยสงขลานครินทร์ </a:t>
            </a:r>
            <a:endParaRPr lang="en-US" sz="1286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7668344" y="4931996"/>
            <a:ext cx="1588" cy="3571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885335" y="4775437"/>
            <a:ext cx="1928826" cy="1565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3" name="ตัวเชื่อมต่อตรง 12"/>
          <p:cNvCxnSpPr/>
          <p:nvPr/>
        </p:nvCxnSpPr>
        <p:spPr>
          <a:xfrm flipH="1">
            <a:off x="3508300" y="5289186"/>
            <a:ext cx="416004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V="1">
            <a:off x="3508300" y="2714415"/>
            <a:ext cx="0" cy="25854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08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สี่เหลี่ยมมุมมน 5"/>
          <p:cNvSpPr/>
          <p:nvPr/>
        </p:nvSpPr>
        <p:spPr>
          <a:xfrm>
            <a:off x="1115616" y="4077072"/>
            <a:ext cx="1857388" cy="7143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-PC\Desktop\slide 2-5-2561\edit แผนภาพ\001 แผนภาพ_มหาวิทยาลั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80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b="1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มหาวิทยาลัย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76256" y="5056609"/>
            <a:ext cx="194421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3" name="ตัวเชื่อมต่อตรง 12"/>
          <p:cNvCxnSpPr/>
          <p:nvPr/>
        </p:nvCxnSpPr>
        <p:spPr>
          <a:xfrm>
            <a:off x="2555776" y="5641057"/>
            <a:ext cx="51845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flipV="1">
            <a:off x="2555776" y="3582541"/>
            <a:ext cx="0" cy="206804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 flipV="1">
            <a:off x="7730827" y="5272633"/>
            <a:ext cx="0" cy="3684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14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r="9856"/>
          <a:stretch/>
        </p:blipFill>
        <p:spPr bwMode="auto">
          <a:xfrm>
            <a:off x="0" y="260648"/>
            <a:ext cx="9144000" cy="639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7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8" r="9495"/>
          <a:stretch/>
        </p:blipFill>
        <p:spPr bwMode="auto">
          <a:xfrm>
            <a:off x="512" y="241704"/>
            <a:ext cx="9180000" cy="642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482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04" r="9711"/>
          <a:stretch/>
        </p:blipFill>
        <p:spPr bwMode="auto">
          <a:xfrm>
            <a:off x="4572000" y="270749"/>
            <a:ext cx="4572000" cy="636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8" r="50000"/>
          <a:stretch/>
        </p:blipFill>
        <p:spPr bwMode="auto">
          <a:xfrm>
            <a:off x="0" y="270749"/>
            <a:ext cx="4572000" cy="639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04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7569" t="10742" r="15995" b="6250"/>
          <a:stretch>
            <a:fillRect/>
          </a:stretch>
        </p:blipFill>
        <p:spPr bwMode="auto">
          <a:xfrm>
            <a:off x="0" y="-6894"/>
            <a:ext cx="9144000" cy="642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7569" t="10742" r="15995" b="6250"/>
          <a:stretch>
            <a:fillRect/>
          </a:stretch>
        </p:blipFill>
        <p:spPr bwMode="auto">
          <a:xfrm>
            <a:off x="0" y="0"/>
            <a:ext cx="9144000" cy="642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สี่เหลี่ยมผืนผ้า 66"/>
          <p:cNvSpPr/>
          <p:nvPr/>
        </p:nvSpPr>
        <p:spPr>
          <a:xfrm>
            <a:off x="1285852" y="0"/>
            <a:ext cx="7858148" cy="126876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4" name="Picture 6" descr="http://203.172.142.11/LRLS/data_center/data_mod/IMG_15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4940">
            <a:off x="6810095" y="-42643"/>
            <a:ext cx="2948942" cy="221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กล่องข้อความ 10"/>
          <p:cNvSpPr txBox="1"/>
          <p:nvPr/>
        </p:nvSpPr>
        <p:spPr>
          <a:xfrm>
            <a:off x="1780893" y="122323"/>
            <a:ext cx="68680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รายชื่อมหาวิทยาลัยกลุ่ม </a:t>
            </a:r>
            <a:r>
              <a:rPr lang="en-US" sz="3200" b="1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G5 </a:t>
            </a:r>
            <a:endParaRPr lang="th-TH" sz="3200" b="1" dirty="0" smtClean="0"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3200" b="1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ที่เป็นสมาชิกงานสวนพฤกษศาสตร์โรงเรียน </a:t>
            </a:r>
            <a:endParaRPr lang="th-TH" sz="3200" b="1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graphicFrame>
        <p:nvGraphicFramePr>
          <p:cNvPr id="12" name="ไดอะแกรม 11"/>
          <p:cNvGraphicFramePr/>
          <p:nvPr>
            <p:extLst>
              <p:ext uri="{D42A27DB-BD31-4B8C-83A1-F6EECF244321}">
                <p14:modId xmlns:p14="http://schemas.microsoft.com/office/powerpoint/2010/main" val="1087660587"/>
              </p:ext>
            </p:extLst>
          </p:nvPr>
        </p:nvGraphicFramePr>
        <p:xfrm>
          <a:off x="501859" y="1628800"/>
          <a:ext cx="8325431" cy="3901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2130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6588" t="10742" r="4465" b="6250"/>
          <a:stretch>
            <a:fillRect/>
          </a:stretch>
        </p:blipFill>
        <p:spPr bwMode="auto">
          <a:xfrm>
            <a:off x="0" y="1357298"/>
            <a:ext cx="9122203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6588" t="10742" r="4465" b="6250"/>
          <a:stretch>
            <a:fillRect/>
          </a:stretch>
        </p:blipFill>
        <p:spPr bwMode="auto">
          <a:xfrm>
            <a:off x="5986" y="1357298"/>
            <a:ext cx="912224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346876" y="1235664"/>
            <a:ext cx="4729000" cy="523220"/>
          </a:xfrm>
          <a:prstGeom prst="rect">
            <a:avLst/>
          </a:prstGeom>
          <a:solidFill>
            <a:srgbClr val="FFFFCC"/>
          </a:solidFill>
          <a:ln w="28575">
            <a:solidFill>
              <a:srgbClr val="9933FF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สอดคล้องกับกิจกรรมที่ </a:t>
            </a:r>
            <a:r>
              <a:rPr lang="th-TH" dirty="0">
                <a:latin typeface="FreesiaUPC" panose="020B0604020202020204" pitchFamily="34" charset="-34"/>
                <a:cs typeface="FreesiaUPC" panose="020B0604020202020204" pitchFamily="34" charset="-34"/>
              </a:rPr>
              <a:t>1, 2, 3, 4, 5, 7, 8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534434" y="1989705"/>
            <a:ext cx="363164" cy="33471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" name="รูปภาพ 6" descr="Image result for à¸¡à¸«à¸²à¸§à¸´à¸à¸¢à¸²à¸¥à¸±à¸¢à¸à¸¹à¸£à¸à¸² à¸à¸£à¸²à¸ªà¸±à¸à¸¥à¸±à¸à¸©à¸à¹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169547"/>
            <a:ext cx="1038225" cy="103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/>
          <a:srcRect l="12919" t="24407" r="9600" b="13579"/>
          <a:stretch/>
        </p:blipFill>
        <p:spPr>
          <a:xfrm>
            <a:off x="1" y="2357275"/>
            <a:ext cx="91440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6642" r="22800"/>
          <a:stretch/>
        </p:blipFill>
        <p:spPr>
          <a:xfrm>
            <a:off x="0" y="0"/>
            <a:ext cx="9180512" cy="7315200"/>
          </a:xfrm>
          <a:prstGeom prst="rect">
            <a:avLst/>
          </a:prstGeom>
        </p:spPr>
      </p:pic>
      <p:sp>
        <p:nvSpPr>
          <p:cNvPr id="6" name="สี่เหลี่ยมผืนผ้า 4"/>
          <p:cNvSpPr/>
          <p:nvPr/>
        </p:nvSpPr>
        <p:spPr>
          <a:xfrm>
            <a:off x="3582144" y="3196934"/>
            <a:ext cx="1925960" cy="304074"/>
          </a:xfrm>
          <a:prstGeom prst="rect">
            <a:avLst/>
          </a:prstGeom>
          <a:noFill/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6300192" y="836712"/>
            <a:ext cx="223224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รวม 3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 มหาวิทยาลัย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351516" y="673124"/>
            <a:ext cx="4729000" cy="523220"/>
          </a:xfrm>
          <a:prstGeom prst="rect">
            <a:avLst/>
          </a:prstGeom>
          <a:solidFill>
            <a:srgbClr val="FFFFCC"/>
          </a:solidFill>
          <a:ln w="28575">
            <a:solidFill>
              <a:srgbClr val="9933FF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สอดคล้องกับกิจกรรมที่ </a:t>
            </a:r>
            <a:r>
              <a:rPr lang="th-TH" dirty="0">
                <a:latin typeface="FreesiaUPC" panose="020B0604020202020204" pitchFamily="34" charset="-34"/>
                <a:cs typeface="FreesiaUPC" panose="020B0604020202020204" pitchFamily="34" charset="-34"/>
              </a:rPr>
              <a:t>1, 2, 3, 4, 5, 7, 8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534434" y="1363038"/>
            <a:ext cx="363164" cy="33471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" name="รูปภาพ 6" descr="Image result for à¸¡à¸«à¸²à¸§à¸´à¸à¸¢à¸²à¸¥à¸±à¸¢à¸à¸¹à¸£à¸à¸² à¸à¸£à¸²à¸ªà¸±à¸à¸¥à¸±à¸à¸©à¸à¹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169547"/>
            <a:ext cx="1038225" cy="103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/>
          <a:srcRect l="17901" t="23422" r="16240" b="11610"/>
          <a:stretch/>
        </p:blipFill>
        <p:spPr>
          <a:xfrm>
            <a:off x="14323" y="1794000"/>
            <a:ext cx="9130547" cy="5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3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มุมมน 3"/>
          <p:cNvSpPr/>
          <p:nvPr/>
        </p:nvSpPr>
        <p:spPr>
          <a:xfrm>
            <a:off x="626505" y="2276872"/>
            <a:ext cx="7572428" cy="22692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837349" y="2718976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ข้อคิดเห็น/ข้อเสนอแนะในการดำเนินงานสนองพระราชดำริ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อพ.สธ.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 ที่มีความสอดคล้องกับปรัชญา วิสัยทัศน์ </a:t>
            </a:r>
            <a:r>
              <a:rPr lang="th-TH" b="1" dirty="0">
                <a:latin typeface="FreesiaUPC" pitchFamily="34" charset="-34"/>
                <a:cs typeface="FreesiaUPC" pitchFamily="34" charset="-34"/>
              </a:rPr>
              <a:t>และ</a:t>
            </a:r>
            <a:r>
              <a:rPr lang="th-TH" b="1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b="1" dirty="0">
                <a:latin typeface="FreesiaUPC" pitchFamily="34" charset="-34"/>
                <a:cs typeface="FreesiaUPC" pitchFamily="34" charset="-34"/>
              </a:rPr>
              <a:t>กิจ </a:t>
            </a:r>
            <a:endParaRPr lang="th-TH" b="1" dirty="0" smtClean="0"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ของมหาวิทยาลัยบูรพา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7" name="รูปภาพ 6" descr="Image result for à¸¡à¸«à¸²à¸§à¸´à¸à¸¢à¸²à¸¥à¸±à¸¢à¸à¸¹à¸£à¸à¸² à¸à¸£à¸²à¸ªà¸±à¸à¸¥à¸±à¸à¸©à¸à¹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3" y="169547"/>
            <a:ext cx="1043608" cy="1099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1080616" y="2684740"/>
            <a:ext cx="6726766" cy="340855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1301618" y="1546243"/>
            <a:ext cx="6357982" cy="7143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18176" y="1687852"/>
            <a:ext cx="62151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กิจกรรมของ </a:t>
            </a:r>
            <a:r>
              <a:rPr kumimoji="0" lang="th-TH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อพ.สธ.</a:t>
            </a:r>
            <a:r>
              <a:rPr lang="th-TH" b="1" dirty="0" smtClean="0">
                <a:latin typeface="FreesiaUPC" pitchFamily="34" charset="-34"/>
                <a:ea typeface="Calibri" pitchFamily="34" charset="0"/>
                <a:cs typeface="FreesiaUPC" pitchFamily="34" charset="-34"/>
              </a:rPr>
              <a:t>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ที่มหาวิทยาลัยมีการดำเนินงาน</a:t>
            </a:r>
            <a:r>
              <a:rPr lang="th-TH" b="1" dirty="0" smtClean="0">
                <a:latin typeface="FreesiaUPC" pitchFamily="34" charset="-34"/>
                <a:ea typeface="Calibri" pitchFamily="34" charset="0"/>
                <a:cs typeface="FreesiaUPC" pitchFamily="34" charset="-34"/>
              </a:rPr>
              <a:t>แล้ว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cs typeface="FreesiaUPC" pitchFamily="34" charset="-34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2604" y="3050190"/>
            <a:ext cx="66247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FreesiaUPC" pitchFamily="34" charset="-34"/>
                <a:cs typeface="FreesiaUPC" pitchFamily="34" charset="-34"/>
              </a:rPr>
              <a:t>กิจกรรมที่ 2 กิจกรรมสำรวจเก็บรวบรวมทรัพยากร </a:t>
            </a:r>
          </a:p>
          <a:p>
            <a:r>
              <a:rPr lang="th-TH" b="1" dirty="0">
                <a:latin typeface="FreesiaUPC" pitchFamily="34" charset="-34"/>
                <a:cs typeface="FreesiaUPC" pitchFamily="34" charset="-34"/>
              </a:rPr>
              <a:t>กิจกรรมที่ 3 กิจกรรมปลูกรักษาทรัพยากร</a:t>
            </a:r>
          </a:p>
          <a:p>
            <a:r>
              <a:rPr lang="th-TH" b="1" dirty="0">
                <a:latin typeface="FreesiaUPC" pitchFamily="34" charset="-34"/>
                <a:cs typeface="FreesiaUPC" pitchFamily="34" charset="-34"/>
              </a:rPr>
              <a:t>กิจกรรมที่ 4 กิจกรรมอนุรักษ์และใช้ประโยชน์ทรัพยากร </a:t>
            </a:r>
          </a:p>
          <a:p>
            <a:r>
              <a:rPr lang="th-TH" b="1" dirty="0">
                <a:latin typeface="FreesiaUPC" pitchFamily="34" charset="-34"/>
                <a:cs typeface="FreesiaUPC" pitchFamily="34" charset="-34"/>
              </a:rPr>
              <a:t>กิจกรรมที่ 5 กิจกรรมศูนย์ข้อมูลทรัพยากร </a:t>
            </a:r>
          </a:p>
          <a:p>
            <a:r>
              <a:rPr lang="th-TH" b="1" dirty="0">
                <a:latin typeface="FreesiaUPC" pitchFamily="34" charset="-34"/>
                <a:cs typeface="FreesiaUPC" pitchFamily="34" charset="-34"/>
              </a:rPr>
              <a:t>กิจกรรมที่ 6 กิจกรรมวางแผนพัฒนาทรัพยากร </a:t>
            </a:r>
          </a:p>
          <a:p>
            <a:r>
              <a:rPr lang="th-TH" b="1" dirty="0">
                <a:latin typeface="FreesiaUPC" pitchFamily="34" charset="-34"/>
                <a:cs typeface="FreesiaUPC" pitchFamily="34" charset="-34"/>
              </a:rPr>
              <a:t>กิจกรรมที่ 8 กิจกรรมพิเศษสนับสนุนการอนุรักษ์ทรัพยากร </a:t>
            </a:r>
          </a:p>
        </p:txBody>
      </p:sp>
      <p:pic>
        <p:nvPicPr>
          <p:cNvPr id="9" name="รูปภาพ 8" descr="Image result for à¸¡à¸«à¸²à¸§à¸´à¸à¸¢à¸²à¸¥à¸±à¸¢à¸à¸¹à¸£à¸à¸² à¸à¸£à¸²à¸ªà¸±à¸à¸¥à¸±à¸à¸©à¸à¹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169547"/>
            <a:ext cx="1038225" cy="103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ตัวเชื่อมต่อตรง 26"/>
          <p:cNvCxnSpPr/>
          <p:nvPr/>
        </p:nvCxnSpPr>
        <p:spPr>
          <a:xfrm>
            <a:off x="3491880" y="4581128"/>
            <a:ext cx="504056" cy="0"/>
          </a:xfrm>
          <a:prstGeom prst="line">
            <a:avLst/>
          </a:prstGeom>
          <a:ln w="28575">
            <a:solidFill>
              <a:srgbClr val="DEC2E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สี่เหลี่ยมผืนผ้า 4"/>
          <p:cNvSpPr/>
          <p:nvPr/>
        </p:nvSpPr>
        <p:spPr>
          <a:xfrm>
            <a:off x="7380312" y="0"/>
            <a:ext cx="1800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971600" y="4402960"/>
            <a:ext cx="2592288" cy="1834352"/>
          </a:xfrm>
          <a:prstGeom prst="roundRect">
            <a:avLst/>
          </a:prstGeom>
          <a:solidFill>
            <a:srgbClr val="9AE6D8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กิจกรรม</a:t>
            </a:r>
            <a:r>
              <a:rPr lang="th-TH" sz="1200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ที่ 3 กิจกรรมปลูกรักษาทรัพยากร</a:t>
            </a:r>
            <a:endParaRPr lang="en-US" sz="1200" b="1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แปลงปลูกรักษาพันธุกรรมฝาง (สระแก้ว)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การเพาะเลี้ยงเนื้อเยื่อกวาวเครือ (สระแก้ว)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สวนสมุนไพรไทย (บางแสน)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สวนป่าสมุนไพร (สระแก้ว)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แปลงรวบรวมพันธุ์ไผ่ (สระแก้ว)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แปลงรวบรวมพันธุ์บัวหลวง (สระแก้ว)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แปลงรวบรวมพันธุ์กุหลาบ 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cxnSp>
        <p:nvCxnSpPr>
          <p:cNvPr id="30" name="ตัวเชื่อมต่อตรง 29"/>
          <p:cNvCxnSpPr/>
          <p:nvPr/>
        </p:nvCxnSpPr>
        <p:spPr>
          <a:xfrm>
            <a:off x="5436096" y="2636912"/>
            <a:ext cx="504056" cy="0"/>
          </a:xfrm>
          <a:prstGeom prst="line">
            <a:avLst/>
          </a:prstGeom>
          <a:ln w="28575">
            <a:solidFill>
              <a:srgbClr val="DEC2E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สี่เหลี่ยมผืนผ้ามุมมน 19"/>
          <p:cNvSpPr/>
          <p:nvPr/>
        </p:nvSpPr>
        <p:spPr>
          <a:xfrm>
            <a:off x="5940152" y="1268760"/>
            <a:ext cx="3096344" cy="4392000"/>
          </a:xfrm>
          <a:prstGeom prst="roundRect">
            <a:avLst/>
          </a:prstGeom>
          <a:solidFill>
            <a:srgbClr val="9AE6D8"/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กิจกรรมที่ 2 กิจกรรมสำรวจ เก็บรวบรวมทรัพยากร</a:t>
            </a:r>
            <a:endParaRPr lang="en-US" sz="1200" b="1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การประเมินสถานภาพทรัพยากรทางทะเลบริเวณชายฝั่งภาคตะวันออก (ชลบุรี/ ระยอง/ จันทบุรี/ ตราด)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pPr marL="173038"/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ชีวภาพ (แพลงก์ตอนสัตว์/ แบคทีเรีย/ กุ้ง กั้ง ปู/ ปลาทะเล)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pPr marL="173038"/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กายภาพ (คุณภาพน้ำและคุณภาพดินต่อการแพร่กระจายของหญ้าทะเล/ การปนเปื้อนของโลหะหนัก/ การศึกษาลักษณะทางกายภาพโดยใช้อากาศยานไร้คนขับ)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การศึกษาความหลากหลายของทรัพยากรชีวภาพในจังหวัดสระแก้ว (หอย/ กวาวเครือ/ สัตว์เคี้ยวเอื้องขนาดเล็ก/ เห็ด/ กล้วยไม้ป่า/ จุลินทรีย์ในบ่อบำบัดน้ำเสีย/ จุลินทรีย์ที่ใช้ในการผลิตก๊าซชีวภาพ/ เหยี่ยว/ ไก่พื้นเมือง/ บุก)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การสำรวจโรค/ สาเหตุโรคในสัตว์ 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ความหลากชนิดของหอยน้ำจืดและหอยทากบก (ชลบุรี/ จันทบุรี)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ความหลากหลายของมด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การติดตามความผันแปรตามฤดูกาลของสิ่งมีชีวิตในทะเล (ปูน้ำเค็ม/ แพลงก์ตอนสัตว์)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ลิ่นทะเลในแนวปะการัง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การสำรวจพืชประจำถิ่นที่มีศักยภาพในการลดมลภาวะด้านอุตสาหกรรมภาคตะวันออก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pic>
        <p:nvPicPr>
          <p:cNvPr id="38" name="Picture 2" descr="C:\Users\ASUS-PC\Desktop\pic แผนภาพ\กรอบที่ 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7" t="7220" r="20687" b="3627"/>
          <a:stretch/>
        </p:blipFill>
        <p:spPr bwMode="auto">
          <a:xfrm>
            <a:off x="3131840" y="2056559"/>
            <a:ext cx="2831947" cy="281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1" name="TextBox 2050"/>
          <p:cNvSpPr txBox="1"/>
          <p:nvPr/>
        </p:nvSpPr>
        <p:spPr>
          <a:xfrm>
            <a:off x="2123728" y="404664"/>
            <a:ext cx="475252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กรอบการเรียนรู้ทรัพยากร</a:t>
            </a:r>
            <a:endParaRPr lang="th-TH" sz="2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6279703"/>
            <a:ext cx="32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หมายเหตุ </a:t>
            </a:r>
            <a:r>
              <a:rPr lang="en-US" sz="1200" dirty="0" smtClean="0">
                <a:latin typeface="FreesiaUPC" pitchFamily="34" charset="-34"/>
                <a:cs typeface="FreesiaUPC" pitchFamily="34" charset="-34"/>
              </a:rPr>
              <a:t>: </a:t>
            </a:r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แผนแม่บท </a:t>
            </a:r>
            <a:r>
              <a:rPr lang="th-TH" sz="1200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. ระยะ 5 ปีที่หกของหน่วยงานที่ร่วมสนอง</a:t>
            </a:r>
          </a:p>
          <a:p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พระราชดำริ สามารถปรับเปลี่ยนได้โดยพิจารณาร่วมกันกับทาง อพ.สธ.</a:t>
            </a:r>
            <a:endParaRPr lang="th-TH" sz="12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460" y="3249880"/>
            <a:ext cx="12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อพ.สธ.-มบ.</a:t>
            </a:r>
            <a:endParaRPr lang="th-TH" sz="2000" b="1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456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7380312" y="0"/>
            <a:ext cx="1800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9" name="ตัวเชื่อมต่อตรง 18"/>
          <p:cNvCxnSpPr/>
          <p:nvPr/>
        </p:nvCxnSpPr>
        <p:spPr>
          <a:xfrm rot="10800000">
            <a:off x="4860033" y="4653199"/>
            <a:ext cx="0" cy="576000"/>
          </a:xfrm>
          <a:prstGeom prst="line">
            <a:avLst/>
          </a:prstGeom>
          <a:ln w="28575">
            <a:solidFill>
              <a:srgbClr val="DEC2E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3131840" y="2636912"/>
            <a:ext cx="504056" cy="0"/>
          </a:xfrm>
          <a:prstGeom prst="line">
            <a:avLst/>
          </a:prstGeom>
          <a:ln w="28575">
            <a:solidFill>
              <a:srgbClr val="DEC2E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>
            <a:off x="5436096" y="2636912"/>
            <a:ext cx="504056" cy="0"/>
          </a:xfrm>
          <a:prstGeom prst="line">
            <a:avLst/>
          </a:prstGeom>
          <a:ln w="28575">
            <a:solidFill>
              <a:srgbClr val="DEC2E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2" name="Picture 2" descr="C:\Users\ASUS-PC\Desktop\pic แผนภาพ\กรอบที่ 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7" t="7664" r="20408" b="4070"/>
          <a:stretch/>
        </p:blipFill>
        <p:spPr bwMode="auto">
          <a:xfrm>
            <a:off x="3131839" y="2015314"/>
            <a:ext cx="2827527" cy="278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สี่เหลี่ยมผืนผ้ามุมมน 15"/>
          <p:cNvSpPr/>
          <p:nvPr/>
        </p:nvSpPr>
        <p:spPr>
          <a:xfrm>
            <a:off x="112862" y="1772816"/>
            <a:ext cx="2952000" cy="4464496"/>
          </a:xfrm>
          <a:prstGeom prst="roundRect">
            <a:avLst>
              <a:gd name="adj" fmla="val 11182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กิจกรรม</a:t>
            </a:r>
            <a:r>
              <a:rPr lang="th-TH" sz="1200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ที่ 4 กิจกรรมอนุรักษ์และใช้ประโยชน์ทรัพยากร</a:t>
            </a:r>
            <a:endParaRPr lang="en-US" sz="1200" b="1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การศึกษาฤทธิ์ต้านอนุมูลอิสระและความเป็นพิษต่อเซลล์ องค์ประกอบทางเคมี และลายพิมพ์ดีเอ็นเอของพังกาดอกช่อและหลุมพอทะเล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อนุกรมวิธานและนิเวศวิทยาของฟองน้ำทะเล เอคไคโนเดิร์มและไบรโอซัว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ความหลากหลายและชนิดของโปรตีนในหอยนางรม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การศึกษาฤทธิ์ของสารสกัดชีวภาพจากพืช (สำโรง/ หลุมพอทะเล/ พังกาดอกช่อ/ พืชสมุนไพรในป่าชายเลน/ </a:t>
            </a:r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  บัว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หลวง)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การศึกษาความสัมพันธ์ของสิ่งมีชีวิตในระบบนิเวศทะเลและชายฝั่ง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การสำรวจลักษณะที่พึงประสงค์และหาเครื่องหมายทางพันธุกรรมของควายไทย ประเภทวิ่งแข่ง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การประเมินพันธุกรรมกุหลาบที่รวบรวมจากพื้นที่จังหวัดชลบุรี สระแก้ว จันทบุรี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การพัฒนาลายพิมพ์ดีเอ็นเอของหญ้าทะเล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การพัฒนาบาร์โค้ดของสมุนไพรกำลังเสือโคร่ง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งานวิจัยการศึกษาและใช้ประโยชน์จากชันโรง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งานวิจัยการศึกษาและใช้ประโยชน์จากบัวหลวง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การศึกษาสารออกฤทธิ์ทางชีวภาพจากพืชพื้นบ้านในวงศ์ </a:t>
            </a:r>
            <a:r>
              <a:rPr lang="en-US" sz="1200" dirty="0" err="1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Fabaceae</a:t>
            </a:r>
            <a:r>
              <a:rPr lang="en-US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และการพัฒนาผลิตภัณฑ์อาหารเพื่อสุขภาพ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งานวิจัยการใช้ประโยชน์จากจุลินทรีย์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17" name="สี่เหลี่ยมผืนผ้ามุมมน 16"/>
          <p:cNvSpPr/>
          <p:nvPr/>
        </p:nvSpPr>
        <p:spPr>
          <a:xfrm>
            <a:off x="4468133" y="5157192"/>
            <a:ext cx="3456384" cy="76561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กิจกรรม</a:t>
            </a:r>
            <a:r>
              <a:rPr lang="th-TH" sz="1200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ที่ 6 กิจกรรมวางแผนพัฒนาทรัพยากร</a:t>
            </a:r>
            <a:endParaRPr lang="en-US" sz="1200" b="1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การปรับปรุงพันธุ์แก่นตะวันที่เหมาะสมกับการเพาะปลูกในจังหวัดสระแก้ว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18" name="สี่เหลี่ยมผืนผ้ามุมมน 17"/>
          <p:cNvSpPr/>
          <p:nvPr/>
        </p:nvSpPr>
        <p:spPr>
          <a:xfrm>
            <a:off x="6012160" y="1897771"/>
            <a:ext cx="3096344" cy="138721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กิจกรรม</a:t>
            </a:r>
            <a:r>
              <a:rPr lang="th-TH" sz="1200" b="1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ที่ 5 กิจกรรมศูนย์ข้อมูลทรัพยากร</a:t>
            </a:r>
            <a:endParaRPr lang="en-US" sz="1200" b="1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การพัฒนาฐานข้อมูลพืชลดมลภาวะในเขตอุตสาหกรรมภาคตะวันออก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ฐานข้อมูลความหลากหลายของนก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ฐานข้อมูลภูมิสารสนเทศพรรณไม้ท้องถิ่น (แสมสาร)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คลังปัญญาดิจิทัลด้านอนุรักษ์พันธุกรรมพืชในภาคตะวันออกของประเทศไทย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23728" y="404664"/>
            <a:ext cx="475252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กรอบการใช้ประโยชน์</a:t>
            </a:r>
            <a:endParaRPr lang="th-TH" sz="2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6279703"/>
            <a:ext cx="32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หมายเหตุ </a:t>
            </a:r>
            <a:r>
              <a:rPr lang="en-US" sz="1200" dirty="0" smtClean="0">
                <a:latin typeface="FreesiaUPC" pitchFamily="34" charset="-34"/>
                <a:cs typeface="FreesiaUPC" pitchFamily="34" charset="-34"/>
              </a:rPr>
              <a:t>: </a:t>
            </a:r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แผนแม่บท </a:t>
            </a:r>
            <a:r>
              <a:rPr lang="th-TH" sz="1200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. ระยะ 5 ปีที่หกของหน่วยงานที่ร่วมสนอง</a:t>
            </a:r>
          </a:p>
          <a:p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พระราชดำริ สามารถปรับเปลี่ยนได้โดยพิจารณาร่วมกันกับทาง อพ.สธ.</a:t>
            </a:r>
            <a:endParaRPr lang="th-TH" sz="12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460" y="3249880"/>
            <a:ext cx="12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อพ.สธ.-มบ.</a:t>
            </a:r>
            <a:endParaRPr lang="th-TH" sz="2000" b="1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346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ตัวเชื่อมต่อตรง 9"/>
          <p:cNvCxnSpPr/>
          <p:nvPr/>
        </p:nvCxnSpPr>
        <p:spPr>
          <a:xfrm>
            <a:off x="5724128" y="3429000"/>
            <a:ext cx="504056" cy="0"/>
          </a:xfrm>
          <a:prstGeom prst="line">
            <a:avLst/>
          </a:prstGeom>
          <a:ln w="28575">
            <a:solidFill>
              <a:srgbClr val="DEC2E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สี่เหลี่ยมผืนผ้า 4"/>
          <p:cNvSpPr/>
          <p:nvPr/>
        </p:nvSpPr>
        <p:spPr>
          <a:xfrm>
            <a:off x="7380312" y="0"/>
            <a:ext cx="1800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มุมมน 13"/>
          <p:cNvSpPr/>
          <p:nvPr/>
        </p:nvSpPr>
        <p:spPr>
          <a:xfrm>
            <a:off x="6084168" y="1556792"/>
            <a:ext cx="2982466" cy="4293096"/>
          </a:xfrm>
          <a:prstGeom prst="roundRect">
            <a:avLst>
              <a:gd name="adj" fmla="val 1219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200" b="1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กิจกรรมที่ 8 กิจกรรมพิเศษสนับสนุนการอนุรักษ์ทรัพยากร</a:t>
            </a:r>
            <a:endParaRPr lang="en-US" sz="1200" b="1" dirty="0" smtClean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การเข้าร่วมจัดนิทรรศการในงานประชุมวิชาการและนิทรรศการ อพ.สธ.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การจัดทำและดูแลเว็บไซต์ อพ.สธ.-มบ.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โครงการบริการวิชาการ/ งานถ่ายทอดเทคโนโลยี ให้กับหน่วยงานร่วมสนองพระราชดำริ อพ.สธ. และสมาชิก อพ.สธ. (โรงเรียน/ องค์กรปกครองท้องถิ่น)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สนับสนุน/เชิญชวนโรงเรียน, องค์กรปกครองท้องถิ่นในภาคใต้ ที่ยังไม่ได้เป็นสมาชิก อพ.สธ. ให้สมัครเข้าร่วมสนองพระราชดำริ อพ.สธ.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สนับสนุนสมาชิก อพ.สธ. ในการดำเนินงานสวนพฤกษศาสตร์โรงเรียนและฐานทรัพยากรท้องถิ่น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การสนับสนุนการทำงานของเครือข่าย </a:t>
            </a:r>
            <a:r>
              <a:rPr lang="en-US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C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-อพ.สธ.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en-US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โครงการอบรมเชิงปฏิบัติการแกนนำเยาวชนอนุรักษ์ความหลากหลายทางพันธุกรรมพืชผ่านกระบวนการละครเพื่อการเรียนรู้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โครงการถอดบทเรียน เผยแพร่องค์ความรู้ความหลากหลายทางทะเลผ่านกระบวนการทางศิลปะการแสดง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แนวทางการพัฒนาการท่องเที่ยวเพื่อการเรียนรู้อย่างยั่งยืน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 smtClean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- </a:t>
            </a:r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การทำหนังสือ/ วีดีทัศน์/ เอกสารเผยแพร่ ที่ได้รับความเห็นชอบจาก อพ.สธ.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  <a:p>
            <a:r>
              <a:rPr lang="th-TH" sz="1200" dirty="0">
                <a:solidFill>
                  <a:schemeClr val="tx1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	- ฯลฯ</a:t>
            </a:r>
            <a:endParaRPr lang="en-US" sz="1200" dirty="0">
              <a:solidFill>
                <a:schemeClr val="tx1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pic>
        <p:nvPicPr>
          <p:cNvPr id="16" name="Picture 2" descr="C:\Users\ASUS-PC\Desktop\pic แผนภาพ\กรอบที่ 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9" t="6890" r="19571"/>
          <a:stretch/>
        </p:blipFill>
        <p:spPr bwMode="auto">
          <a:xfrm>
            <a:off x="3113838" y="2056559"/>
            <a:ext cx="2916324" cy="282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123728" y="404664"/>
            <a:ext cx="475252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กรอบการสร้างจิตสำนึก</a:t>
            </a:r>
            <a:endParaRPr lang="th-TH" sz="2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6291956"/>
            <a:ext cx="324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หมายเหตุ </a:t>
            </a:r>
            <a:r>
              <a:rPr lang="en-US" sz="1200" dirty="0" smtClean="0">
                <a:latin typeface="FreesiaUPC" pitchFamily="34" charset="-34"/>
                <a:cs typeface="FreesiaUPC" pitchFamily="34" charset="-34"/>
              </a:rPr>
              <a:t>: </a:t>
            </a:r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แผนแม่บท </a:t>
            </a:r>
            <a:r>
              <a:rPr lang="th-TH" sz="1200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. ระยะ 5 ปีที่หกของหน่วยงานที่ร่วมสนอง</a:t>
            </a:r>
          </a:p>
          <a:p>
            <a:r>
              <a:rPr lang="th-TH" sz="1200" dirty="0" smtClean="0">
                <a:latin typeface="FreesiaUPC" pitchFamily="34" charset="-34"/>
                <a:cs typeface="FreesiaUPC" pitchFamily="34" charset="-34"/>
              </a:rPr>
              <a:t>พระราชดำริ สามารถปรับเปลี่ยนได้โดยพิจารณาร่วมกันกับทาง อพ.สธ.</a:t>
            </a:r>
            <a:endParaRPr lang="th-TH" sz="1200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460" y="3249880"/>
            <a:ext cx="12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อพ.สธ.-มบ.</a:t>
            </a:r>
            <a:endParaRPr lang="th-TH" sz="2000" b="1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882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819137"/>
              </p:ext>
            </p:extLst>
          </p:nvPr>
        </p:nvGraphicFramePr>
        <p:xfrm>
          <a:off x="1075002" y="428604"/>
          <a:ext cx="8068998" cy="621487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85030"/>
                <a:gridCol w="4283968"/>
              </a:tblGrid>
              <a:tr h="22770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176514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มีการดำเนินงานตามแผนแม่บท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1229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1 กิจกรรมปกปัก</a:t>
                      </a: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ทรัพยากร</a:t>
                      </a:r>
                    </a:p>
                    <a:p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ไม่มีการดำเนินงานในกิจกรรมนี้ -</a:t>
                      </a:r>
                      <a:endParaRPr lang="en-US" sz="2400" dirty="0"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1 กิจกรรมปกปักทรัพยากร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(</a:t>
                      </a:r>
                      <a:r>
                        <a:rPr lang="th-TH" sz="2200" b="1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กรณีที่มหาวิทยาลัยมีพื้นที่ป่าธรรมชาติ/ป่าดั้งเดิม โดยไม่มีนโยบายจะเปลี่ยนแปลงสภาพพื้นที่</a:t>
                      </a:r>
                      <a:r>
                        <a:rPr lang="th-TH" sz="2200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   - ทำขอบเขตพื้นที่ปกปักทรัพยากร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   - การสำรวจ ทำรหัสประจำต้นไม้ ค่าพิกัดของทรัพยากรชีวภาพอื่นๆ (เช่น สัตว์ จุลินท</a:t>
                      </a:r>
                      <a:r>
                        <a:rPr lang="th-TH" sz="2200" dirty="0" err="1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รีย์</a:t>
                      </a:r>
                      <a:r>
                        <a:rPr lang="th-TH" sz="2200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) ค่าพิกัดของทรัพยากรกายภาพ (เช่น ดิน หิน แร่ธาตุต่างๆ คุณภาพน้ำ คุณภาพอากาศ) รหัสพิกัด เพื่อรวบรวมเป็นฐานข้อมูล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   - การสำรวจเก็บข้อมูลภูมิปัญญาท้องถิ่น วัฒนธรรมต่างๆ ที่เกี่ยวข้องกับการใช้ทรัพยากรกายภาพและชีวภาพในพื้นที่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189219"/>
              </p:ext>
            </p:extLst>
          </p:nvPr>
        </p:nvGraphicFramePr>
        <p:xfrm>
          <a:off x="1075002" y="23138"/>
          <a:ext cx="8068998" cy="671779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649126"/>
                <a:gridCol w="3419872"/>
              </a:tblGrid>
              <a:tr h="44731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694584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2139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itchFamily="34" charset="-34"/>
                          <a:ea typeface="Calibri"/>
                          <a:cs typeface="FreesiaUPC" pitchFamily="34" charset="-34"/>
                        </a:rPr>
                        <a:t>กิจกรรมที่ 2 กิจกรรมสำรวจเก็บรวบรวมทรัพยากร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 panose="020F0502020204030204" pitchFamily="34" charset="0"/>
                          <a:cs typeface="FreesiaUPC" panose="020B0604020202020204" pitchFamily="34" charset="-34"/>
                        </a:rPr>
                        <a:t>ตัวอย่างการดำเนินงานของมหาวิทยาลัย</a:t>
                      </a: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 panose="020F0502020204030204" pitchFamily="34" charset="0"/>
                          <a:cs typeface="FreesiaUPC" panose="020B0604020202020204" pitchFamily="34" charset="-34"/>
                        </a:rPr>
                        <a:t> เช่น</a:t>
                      </a:r>
                      <a:endParaRPr lang="en-US" sz="2200" dirty="0" smtClean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-การศึกษาความหลากหลายของทรัพยากรชีวภาพในจังหวัดสระแก้ว (หอย/ กวาวเครือ/ สัตว์เคี้ยวเอื้องขนาดเล็ก/ เห็ด/ กล้วยไม้ป่า/ จุลินท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รีย์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ในบ่อบำบัดน้ำเสีย/ จุลินท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รีย์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ที่ใช้ในการผลิตก๊าซชีวภาพ/ เหยี่ยว/ ไก่พื้นเมือง/ บุก)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Tahoma" panose="020B0604030504040204" pitchFamily="34" charset="0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การสำรวจโรค/ สาเหตุโรคในสัตว์ 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Tahoma" panose="020B0604030504040204" pitchFamily="34" charset="0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ความหลากชนิดของหอยน้ำจืดและหอยทากบก (ชลบุรี/ จันทบุรี)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Tahoma" panose="020B0604030504040204" pitchFamily="34" charset="0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ความหลากหลายของมด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Tahoma" panose="020B0604030504040204" pitchFamily="34" charset="0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การติดตามความผันแปรตามฤดูกาลของสิ่งมีชีวิตในทะเล (ปูน้ำเค็ม/ แพ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ลงก์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ตอนสัตว์)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Tahoma" panose="020B0604030504040204" pitchFamily="34" charset="0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ลิ่นทะเลในแนวปะการัง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Tahoma" panose="020B0604030504040204" pitchFamily="34" charset="0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Tahoma" panose="020B0604030504040204" pitchFamily="34" charset="0"/>
                          <a:cs typeface="FreesiaUPC" panose="020B0604020202020204" pitchFamily="34" charset="-34"/>
                        </a:rPr>
                        <a:t>การสำรวจพืชประจำถิ่นที่มีศักยภาพในการลดมลภาวะด้านอุตสาหกรรมภาคตะวันออก</a:t>
                      </a:r>
                      <a:endParaRPr lang="th-TH" sz="2200" b="0" i="0" u="none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Tahoma" panose="020B0604030504040204" pitchFamily="34" charset="0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2 กิจกรรมสำรวจเก็บรวบรวมทรัพยากร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dirty="0" smtClean="0"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*การสำรวจและเก็บรวบรวมทรัพยากรทั้ง 3 ฐาน คือ กายภาพ ชีวภาพ วัฒนธรรมและภูมิปัญญา (สามารถดำเนินการได้ในพื้นที่ของมหาวิทยาลัยและพื้นที่ชุมชนรอบๆ ที่ตั้งของมหาวิทยาลัย ภายในรัศมี 50 กิโลเมตร)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325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986598"/>
              </p:ext>
            </p:extLst>
          </p:nvPr>
        </p:nvGraphicFramePr>
        <p:xfrm>
          <a:off x="1073187" y="620688"/>
          <a:ext cx="8068998" cy="532859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89086"/>
                <a:gridCol w="3779912"/>
              </a:tblGrid>
              <a:tr h="56608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879016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883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 panose="020F0502020204030204" pitchFamily="34" charset="0"/>
                          <a:cs typeface="FreesiaUPC" panose="020B0604020202020204" pitchFamily="34" charset="-34"/>
                        </a:rPr>
                        <a:t>กิจกรรมที่ 3 กิจกรรมปลูกรักษาทรัพยากร </a:t>
                      </a:r>
                      <a:endParaRPr lang="en-US" sz="1600" dirty="0">
                        <a:effectLst/>
                        <a:latin typeface="FreesiaUPC" panose="020B0604020202020204" pitchFamily="34" charset="-34"/>
                        <a:ea typeface="Calibri" panose="020F0502020204030204" pitchFamily="34" charset="0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i="1" u="sng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 panose="020F0502020204030204" pitchFamily="34" charset="0"/>
                          <a:cs typeface="FreesiaUPC" panose="020B0604020202020204" pitchFamily="34" charset="-34"/>
                        </a:rPr>
                        <a:t>ตัวอย่างการดำเนินงานของมหาวิทยาลัย</a:t>
                      </a: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 panose="020F0502020204030204" pitchFamily="34" charset="0"/>
                          <a:cs typeface="FreesiaUPC" panose="020B0604020202020204" pitchFamily="34" charset="-34"/>
                        </a:rPr>
                        <a:t> </a:t>
                      </a: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 panose="020F0502020204030204" pitchFamily="34" charset="0"/>
                          <a:cs typeface="FreesiaUPC" panose="020B0604020202020204" pitchFamily="34" charset="-34"/>
                        </a:rPr>
                        <a:t>เช่น</a:t>
                      </a: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แปลงปลูกรักษาพันธุกรรมฝาง (สระแก้ว)</a:t>
                      </a:r>
                      <a:endParaRPr kumimoji="0" lang="en-US" sz="24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การเพาะเลี้ยงเนื้อเยื่อกวาวเครือ (สระแก้ว)</a:t>
                      </a:r>
                      <a:endParaRPr kumimoji="0" lang="en-US" sz="24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สวนสมุนไพรไทย (บางแสน)</a:t>
                      </a:r>
                      <a:endParaRPr kumimoji="0" lang="en-US" sz="24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สวนป่าสมุนไพร (สระแก้ว)</a:t>
                      </a:r>
                      <a:endParaRPr kumimoji="0" lang="en-US" sz="24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แปลงรวบรวมพันธุ์ไผ่ (สระแก้ว)</a:t>
                      </a:r>
                      <a:endParaRPr kumimoji="0" lang="en-US" sz="24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แปลงรวบรวมพันธุ์บัวหลวง (สระแก้ว)</a:t>
                      </a:r>
                      <a:endParaRPr kumimoji="0" lang="en-US" sz="24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แปลงรวบรวมพันธุ์กุหลาบ</a:t>
                      </a:r>
                      <a:endParaRPr lang="en-US" sz="2800" dirty="0">
                        <a:effectLst/>
                        <a:latin typeface="FreesiaUPC" panose="020B0604020202020204" pitchFamily="34" charset="-34"/>
                        <a:ea typeface="Calibri" panose="020F0502020204030204" pitchFamily="34" charset="0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 panose="020F0502020204030204" pitchFamily="34" charset="0"/>
                          <a:cs typeface="FreesiaUPC" panose="020B0604020202020204" pitchFamily="34" charset="-34"/>
                        </a:rPr>
                        <a:t>กิจกรรมที่ 3 กิจกรรมปลูกรักษาทรัพยากร </a:t>
                      </a:r>
                      <a:endParaRPr lang="en-US" sz="2200" dirty="0" smtClean="0">
                        <a:effectLst/>
                        <a:latin typeface="FreesiaUPC" panose="020B0604020202020204" pitchFamily="34" charset="-34"/>
                        <a:ea typeface="Calibri" panose="020F0502020204030204" pitchFamily="34" charset="0"/>
                        <a:cs typeface="FreesiaUPC" panose="020B0604020202020204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การดำเนินงานในรูปของ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สวนพฤกษศาสตร์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การปลูกพืชในสถานศึกษา โดยมีระบบฐานข้อมูล ที่สามารถใช้ประโยชน์ได้ในอนาคต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FreesiaUPC" panose="020B0604020202020204" pitchFamily="34" charset="-34"/>
                        <a:ea typeface="Calibri" panose="020F0502020204030204" pitchFamily="34" charset="0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158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615086"/>
              </p:ext>
            </p:extLst>
          </p:nvPr>
        </p:nvGraphicFramePr>
        <p:xfrm>
          <a:off x="1059236" y="309524"/>
          <a:ext cx="8068998" cy="635183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520876"/>
                <a:gridCol w="3548122"/>
              </a:tblGrid>
              <a:tr h="64945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1008464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5497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4 กิจกรรมอนุรักษ์และใช้ประโยชน์ทรัพยากร</a:t>
                      </a:r>
                      <a:endParaRPr lang="en-US" sz="2200" dirty="0"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i="1" u="sng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ตัวอย่าง</a:t>
                      </a: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การดำ</a:t>
                      </a:r>
                      <a:r>
                        <a:rPr lang="th-TH" sz="2200" b="1" i="1" u="sng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เนินงานของ</a:t>
                      </a: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มหาวิทยาลัย </a:t>
                      </a:r>
                      <a:r>
                        <a:rPr lang="th-TH" sz="2200" b="1" i="0" u="none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เช่น</a:t>
                      </a: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</a:t>
                      </a:r>
                      <a:r>
                        <a:rPr kumimoji="0" lang="th-TH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การศึกษาฤทธิ์ต้านอนุมูลอิสระและความเป็นพิษต่อเซลล์ องค์ประกอบทางเคมี และลายพิมพ์ดีเอ็นเอของพังกาดอกช่อและหลุมพอทะเล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อนุกรมวิธานและนิเวศวิทยาของฟองน้ำทะเล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เอค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ไคโน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เดิร์มและไบร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โอ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ซัว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ความหลากหลายและชนิดของโปรตีนในหอยนางรม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การศึกษาฤทธิ์ของสารสกัดชีวภาพจากพืช (สำโรง/ หลุมพอทะเล/ พังกาดอกช่อ/ พืชสมุนไพรในป่าชายเลน/   บัวหลวง)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การศึกษาความสัมพันธ์ของสิ่งมีชีวิตในระบบนิเวศทะเลและชายฝั่ง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4 กิจกรรมอนุรักษ์</a:t>
                      </a: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และ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ใช้</a:t>
                      </a: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ประโยชน์</a:t>
                      </a: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ทรัพยากร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- การจัดการพื้นที่เพื่อการอนุรักษ์และพัฒนา เช่น 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ศูนย์เรียนรู้ต่างๆ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ซึ่งเป็นศูนย์ฯ ตัวอย่างเพื่อการเรียนรู้การใช้ประโยชน์ทรัพยากรอย่างยั่งยืน และสามารถใช้ประโยชน์ให้เป็นศูนย์ฝึกอบรมของ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 สนับสนุนในกิจกรรมต่างๆ ของ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</a:t>
                      </a:r>
                      <a:endParaRPr lang="th-TH" sz="2200" b="1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/>
          <p:cNvPicPr>
            <a:picLocks noChangeAspect="1"/>
          </p:cNvPicPr>
          <p:nvPr/>
        </p:nvPicPr>
        <p:blipFill rotWithShape="1">
          <a:blip r:embed="rId2"/>
          <a:srcRect l="6831" r="22610"/>
          <a:stretch/>
        </p:blipFill>
        <p:spPr>
          <a:xfrm>
            <a:off x="1" y="0"/>
            <a:ext cx="9180512" cy="7315200"/>
          </a:xfrm>
          <a:prstGeom prst="rect">
            <a:avLst/>
          </a:prstGeom>
        </p:spPr>
      </p:pic>
      <p:sp>
        <p:nvSpPr>
          <p:cNvPr id="7" name="สี่เหลี่ยมมุมมน 6"/>
          <p:cNvSpPr/>
          <p:nvPr/>
        </p:nvSpPr>
        <p:spPr>
          <a:xfrm>
            <a:off x="4792310" y="3746576"/>
            <a:ext cx="1363866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4792310" y="3209749"/>
            <a:ext cx="1795914" cy="325993"/>
          </a:xfrm>
          <a:prstGeom prst="roundRect">
            <a:avLst/>
          </a:prstGeom>
          <a:noFill/>
          <a:ln>
            <a:solidFill>
              <a:srgbClr val="6666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877106"/>
              </p:ext>
            </p:extLst>
          </p:nvPr>
        </p:nvGraphicFramePr>
        <p:xfrm>
          <a:off x="1059236" y="309524"/>
          <a:ext cx="8068998" cy="635983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808908"/>
                <a:gridCol w="3260090"/>
              </a:tblGrid>
              <a:tr h="68650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1066003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46073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4 กิจกรรมอนุรักษ์และใช้ประโยชน์ทรัพยากร</a:t>
                      </a:r>
                      <a:endParaRPr lang="en-US" sz="2200" dirty="0"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i="1" u="sng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ตัวอย่าง</a:t>
                      </a: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การดำ</a:t>
                      </a:r>
                      <a:r>
                        <a:rPr lang="th-TH" sz="2200" b="1" i="1" u="sng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เนินงานของ</a:t>
                      </a: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มหาวิทยาลัย </a:t>
                      </a:r>
                      <a:r>
                        <a:rPr lang="th-TH" sz="2200" b="1" i="0" u="none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เช่น</a:t>
                      </a: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การสำรวจลักษณะที่พึงประสงค์และหาเครื่องหมายทางพันธุกรรมของควายไทย ประเภทวิ่งแข่ง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การประเมินพันธุกรรมกุหลาบที่รวบรวมจากพื้นที่จังหวัดชลบุรี สระแก้ว จันทบุรี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การพัฒนาลายพิมพ์ดีเอ็นเอของหญ้าทะเล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การพัฒนาบาร์โค้ดของสมุนไพรกำลังเสือโคร่ง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งานวิจัยการศึกษาและใช้ประโยชน์จากชันโรง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งานวิจัยการศึกษาและใช้ประโยชน์จากบัวหลวง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การศึกษาสารออกฤทธิ์ทางชีวภาพจากพืชพื้นบ้านในวงศ์ </a:t>
                      </a:r>
                      <a:r>
                        <a:rPr kumimoji="0" lang="en-US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Fabaceae</a:t>
                      </a: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และการพัฒนาผลิตภัณฑ์อาหารเพื่อสุขภาพ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งานวิจัยการใช้ประโยชน์จากจุลินท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รีย์</a:t>
                      </a:r>
                      <a:endParaRPr lang="th-TH" sz="2200" b="1" i="0" u="none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(ต่อ)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94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150985"/>
              </p:ext>
            </p:extLst>
          </p:nvPr>
        </p:nvGraphicFramePr>
        <p:xfrm>
          <a:off x="1075002" y="260648"/>
          <a:ext cx="8068998" cy="6120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59524"/>
                <a:gridCol w="3609474"/>
              </a:tblGrid>
              <a:tr h="56201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872688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3165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5 กิจกรรมศูนย์ข้อมูลทรัพยากร </a:t>
                      </a:r>
                      <a:endParaRPr lang="en-US" sz="2200" dirty="0" smtClean="0"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ตัวอย่างการดำเนินงานของมหาวิทยาลัย </a:t>
                      </a:r>
                      <a:r>
                        <a:rPr lang="th-TH" sz="2200" b="1" i="0" u="none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เช่น</a:t>
                      </a:r>
                    </a:p>
                    <a:p>
                      <a:r>
                        <a:rPr kumimoji="0" lang="th-TH" sz="2200" b="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ฐานข้อมูลความหลากหลายของนก</a:t>
                      </a:r>
                      <a:endParaRPr kumimoji="0" lang="en-US" sz="2200" b="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b="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ฐานข้อมูลภูมิสารสนเทศพรรณไม้ท้องถิ่น (แสมสาร)</a:t>
                      </a:r>
                      <a:endParaRPr kumimoji="0" lang="en-US" sz="2200" b="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b="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คลัง</a:t>
                      </a:r>
                      <a:r>
                        <a:rPr kumimoji="0" lang="th-TH" sz="2200" b="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ปัญญาดิจิทัล</a:t>
                      </a:r>
                      <a:r>
                        <a:rPr kumimoji="0" lang="th-TH" sz="2200" b="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ด้านอนุรักษ์พันธุกรรมพืชในภาคตะวันออกของประเทศไทย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5 กิจกรรมศูนย์ข้อมูลทรัพยากร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0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- จัดทำศูนย์ข้อมูลทรัพยากร (โดยนำข้อมูลที่ได้จากการสำรวจเก็บรวบรวมทรัพยากรพืช และทรัพยากรต่างๆ เช่น ข้อมูลการปลูกรักษา ข้อมูลการใช้ประโยชน์ ข้อมูลวัฒนธรรมและภูมิปัญญา ข้อมูลพันธุ์ไม้จากโรงเรียนสมาชิกสวนพฤกษศาสตร์โรงเรียน เป็นต้น)</a:t>
                      </a:r>
                    </a:p>
                  </a:txBody>
                  <a:tcPr marL="68580" marR="68580" marT="0" marB="0"/>
                </a:tc>
              </a:tr>
              <a:tr h="1520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i="0" u="none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6 กิจกรรมวางแผนพัฒนาทรัพยากร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th-TH" sz="2200" b="1" i="1" u="sng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ตัวอย่างการดำเนินงานของมหาวิทยาลัย 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เช่น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การปรับปรุงพันธุ์แก่นตะวันที่เหมาะสมกับการเพาะปลูกในจังหวัดสระแก้ว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808673"/>
              </p:ext>
            </p:extLst>
          </p:nvPr>
        </p:nvGraphicFramePr>
        <p:xfrm>
          <a:off x="1059236" y="252256"/>
          <a:ext cx="8068998" cy="577796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28788"/>
                <a:gridCol w="4340210"/>
              </a:tblGrid>
              <a:tr h="54966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853516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41310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th-TH" sz="2200" b="1" i="0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 7 กิจกรรมสร้างจิตสำนึกในการอนุรักษ์ทรัพยากร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th-TH" sz="2200" b="0" i="0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- ไม่มีการดำเนินงานในกิจกรรมนี้ 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 </a:t>
                      </a:r>
                      <a:r>
                        <a:rPr kumimoji="0" lang="en-US" sz="2200" b="1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7 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กิจกรรมสร้างจิตสำนึกในการอนุรักษ์ทรัพยากร </a:t>
                      </a: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 - 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สมัครสมาชิกงานสวนพฤกษศาสตร์โรงเรียน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ในนามมหาวิทยาลัยบูรพา 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   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งานพิพิธภัณฑ์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(เป็นการขยายผลการดำเนินงานเพื่อเสริมสร้างกระบวนการเรียนรู้ไปสู่ประชาชนหรือกลุ่มเป้าหมายต่างๆ เช่น งานพิพิธภัณฑ์พืช/สัตว์/วัฒนธรรมและภูมิปัญญา ฯลฯ</a:t>
                      </a: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,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งานพิพิธภัณฑ์ท้องถิ่น และนิทรรศการถาวรต่างๆ ที่เกี่ยวข้องกับทรัพยากรต่างๆ เป็นต้น)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471138"/>
              </p:ext>
            </p:extLst>
          </p:nvPr>
        </p:nvGraphicFramePr>
        <p:xfrm>
          <a:off x="1059236" y="69144"/>
          <a:ext cx="8068998" cy="67450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32844"/>
                <a:gridCol w="3836154"/>
              </a:tblGrid>
              <a:tr h="47798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742206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54923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8 กิจกรรมพิเศษสนับสนุนการอนุรักษ์ทรัพยากร </a:t>
                      </a:r>
                      <a:endParaRPr lang="en-US" sz="2200" dirty="0"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i="1" u="sng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ตัวอย่างการดำเนินงาน</a:t>
                      </a: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ของมหาวิทยาลัย </a:t>
                      </a:r>
                      <a:r>
                        <a:rPr lang="th-TH" sz="2200" b="1" i="0" u="none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เช่น</a:t>
                      </a: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</a:t>
                      </a:r>
                      <a:r>
                        <a:rPr kumimoji="0" lang="th-TH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การเข้าร่วมจัดนิทรรศการในงานประชุมวิชาการและนิทรรศการ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การจัดทำและดูแลเว็บไซต์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.-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โครงการบริการวิชาการ/ งานถ่ายทอดเทคโนโลยี ให้กับหน่วยงานร่วมสนองพระราชดำริ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 และสมาชิก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 (โรงเรียน/ องค์กรปกครองท้องถิ่น)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สนับสนุน/เชิญชวนโรงเรียน</a:t>
                      </a: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,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องค์กรปกครองท้องถิ่นในภาคใต้ ที่ยังไม่ได้เป็นสมาชิก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 ให้สมัครเข้าร่วมสนองพระราชดำริ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สนับสนุนสมาชิก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 ในการดำเนินงานสวนพฤกษศาสตร์โรงเรียนและฐานทรัพยากรท้องถิ่น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endParaRPr lang="th-TH" sz="2200" b="1" i="0" u="none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8 กิจกรรมพิเศษสนับสนุนการอนุรักษ์ทรัพยากร </a:t>
                      </a:r>
                      <a:endParaRPr lang="th-TH" sz="2200" b="1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หากทางมหาวิทยาลัยมีการดำเนินงานโครงการพัฒนาผลิตภัณฑ์/สร้างนวัตกรรมต่างๆ/เครื่องมือหรืออุปกรณ์ต้นแบบ เสนอให้มหาวิทยาลัยจัดทำโครงการถ่ายทอดองค์ความรู้ต่างๆ ให้แก่ชุมชนเพื่อการพัฒนาและสร้างรายได้ให้กับคนในชุมชนหรือท้องถิ่น 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*</a:t>
                      </a:r>
                      <a:r>
                        <a:rPr kumimoji="0" lang="th-TH" sz="2200" b="1" i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กลุ่มเป้าหมาย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ในการฝึกอบรมต่างๆ นั้นต้องเป็นหน่วยงานที่ร่วมสนองพระราชดำริ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 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 * </a:t>
                      </a:r>
                      <a:r>
                        <a:rPr kumimoji="0" lang="th-TH" sz="2200" b="1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อปท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ต้องสมัครเป็นสมาชิกในงานจัดทำฐานทรัพยากรท้องถิ่น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 * </a:t>
                      </a:r>
                      <a:r>
                        <a:rPr kumimoji="0"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โรงเรียน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ต้องสมัครเป็นสมาชิกในงานสวนพฤกษศาสตร์โรงเรียน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th-TH" sz="2200" i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  หมายเหตุ</a:t>
                      </a:r>
                      <a:r>
                        <a:rPr kumimoji="0" lang="en-US" sz="2200" i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: </a:t>
                      </a:r>
                      <a:r>
                        <a:rPr kumimoji="0" lang="th-TH" sz="2200" i="1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หากยังไม่ได้สมัครสมาชิกขอให้สมัครเป็นสมาชิก</a:t>
                      </a:r>
                      <a:endParaRPr lang="th-TH" sz="2200" b="1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45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397780"/>
              </p:ext>
            </p:extLst>
          </p:nvPr>
        </p:nvGraphicFramePr>
        <p:xfrm>
          <a:off x="1059236" y="69144"/>
          <a:ext cx="8068998" cy="67450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32844"/>
                <a:gridCol w="3836154"/>
              </a:tblGrid>
              <a:tr h="47798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742206"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กิจกรรมที่มหาวิทยาลัย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มีการดำเนินงาน 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ตามแผนแม่บท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 ระยะ 5 ปีที่หก - </a:t>
                      </a:r>
                      <a:r>
                        <a:rPr kumimoji="0" lang="th-TH" sz="22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anose="020B0604020202020204" pitchFamily="34" charset="-34"/>
                          <a:cs typeface="FreesiaUPC" panose="020B0604020202020204" pitchFamily="34" charset="-34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th-TH" sz="22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กิจกรรมที่มหาวิทยาลัย</a:t>
                      </a:r>
                    </a:p>
                    <a:p>
                      <a:pPr algn="ctr"/>
                      <a:r>
                        <a:rPr kumimoji="0" lang="th-TH" sz="22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สามารถดำเนินงานเพิ่มเติม</a:t>
                      </a:r>
                      <a:endParaRPr kumimoji="0" lang="en-US" sz="2200" b="1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  <a:tr h="54923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8 กิจกรรมพิเศษสนับสนุนการอนุรักษ์ทรัพยากร </a:t>
                      </a:r>
                      <a:endParaRPr lang="en-US" sz="2200" dirty="0"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i="1" u="sng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ตัวอย่างการดำเนินงาน</a:t>
                      </a:r>
                      <a:r>
                        <a:rPr lang="th-TH" sz="2200" b="1" i="1" u="sng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ของมหาวิทยาลัย </a:t>
                      </a:r>
                      <a:r>
                        <a:rPr lang="th-TH" sz="2200" b="1" i="0" u="none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เช่น</a:t>
                      </a: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การสนับสนุนการทำงานของเครือข่าย </a:t>
                      </a:r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C-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โครงการอบรมเชิงปฏิบัติการแกนนำเยาวชนอนุรักษ์ความหลากหลายทางพันธุกรรมพืชผ่านกระบวนการละครเพื่อการเรียนรู้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โครงการถอดบทเรียน เผยแพร่องค์ความรู้ความหลากหลายทางทะเลผ่านกระบวนการทางศิลปะการแสดง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แนวทางการพัฒนาการท่องเที่ยวเพื่อการเรียนรู้อย่างยั่งยืน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การทำหนังสือ/ วีดีทัศน์/ เอกสารเผยแพร่ ที่ได้รับความเห็นชอบจาก </a:t>
                      </a:r>
                      <a:r>
                        <a:rPr kumimoji="0" lang="th-TH" sz="2200" kern="1200" dirty="0" err="1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.</a:t>
                      </a:r>
                      <a:endParaRPr kumimoji="0" lang="en-US" sz="2200" kern="1200" dirty="0" smtClean="0">
                        <a:solidFill>
                          <a:schemeClr val="dk1"/>
                        </a:solidFill>
                        <a:effectLst/>
                        <a:latin typeface="FreesiaUPC" panose="020B0604020202020204" pitchFamily="34" charset="-34"/>
                        <a:ea typeface="+mn-ea"/>
                        <a:cs typeface="FreesiaUPC" panose="020B0604020202020204" pitchFamily="34" charset="-34"/>
                      </a:endParaRPr>
                    </a:p>
                    <a:p>
                      <a:r>
                        <a:rPr kumimoji="0"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- </a:t>
                      </a:r>
                      <a:r>
                        <a:rPr kumimoji="0"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FreesiaUPC" panose="020B0604020202020204" pitchFamily="34" charset="-34"/>
                          <a:ea typeface="+mn-ea"/>
                          <a:cs typeface="FreesiaUPC" panose="020B0604020202020204" pitchFamily="34" charset="-34"/>
                        </a:rPr>
                        <a:t>ฯลฯ</a:t>
                      </a:r>
                      <a:endParaRPr lang="th-TH" sz="2200" b="1" i="0" u="none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กิจกรรมที่ 8 กิจกรรมพิเศษสนับสนุนการอนุรักษ์ทรัพยากร </a:t>
                      </a:r>
                      <a:endParaRPr lang="th-TH" sz="2200" b="1" dirty="0" smtClean="0">
                        <a:solidFill>
                          <a:srgbClr val="000000"/>
                        </a:solidFill>
                        <a:effectLst/>
                        <a:latin typeface="FreesiaUPC" panose="020B0604020202020204" pitchFamily="34" charset="-34"/>
                        <a:ea typeface="Calibri"/>
                        <a:cs typeface="FreesiaUPC" panose="020B0604020202020204" pitchFamily="34" charset="-3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* ศูนย์ประสานงาน </a:t>
                      </a:r>
                      <a:r>
                        <a:rPr lang="th-TH" sz="2200" b="1" dirty="0" err="1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lang="th-TH" sz="2200" b="1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. </a:t>
                      </a:r>
                      <a:r>
                        <a:rPr lang="th-TH" sz="2200" b="0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โดยมหาวิทยาลัยบูรพา (ขอให้บรรจุไว้ในแผนแม่บท </a:t>
                      </a:r>
                      <a:r>
                        <a:rPr lang="th-TH" sz="2200" b="0" dirty="0" err="1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อพ.สธ</a:t>
                      </a:r>
                      <a:r>
                        <a:rPr lang="th-TH" sz="2200" b="0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.-</a:t>
                      </a:r>
                      <a:r>
                        <a:rPr lang="th-TH" sz="2200" b="0" dirty="0" err="1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มบ</a:t>
                      </a:r>
                      <a:r>
                        <a:rPr lang="th-TH" sz="2200" b="0" dirty="0" smtClean="0">
                          <a:solidFill>
                            <a:srgbClr val="000000"/>
                          </a:solidFill>
                          <a:effectLst/>
                          <a:latin typeface="FreesiaUPC" panose="020B0604020202020204" pitchFamily="34" charset="-34"/>
                          <a:ea typeface="Calibri"/>
                          <a:cs typeface="FreesiaUPC" panose="020B0604020202020204" pitchFamily="34" charset="-34"/>
                        </a:rPr>
                        <a:t>.)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66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297128"/>
              </p:ext>
            </p:extLst>
          </p:nvPr>
        </p:nvGraphicFramePr>
        <p:xfrm>
          <a:off x="0" y="1367600"/>
          <a:ext cx="9144000" cy="352839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144000"/>
              </a:tblGrid>
              <a:tr h="637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/>
                        <a:t>ข้อคิดเห็น/ข้อเสนอแนะ จาก </a:t>
                      </a:r>
                      <a:r>
                        <a:rPr lang="th-TH" sz="2800" dirty="0" err="1"/>
                        <a:t>อพ.สธ.</a:t>
                      </a:r>
                      <a:endParaRPr lang="en-US" sz="2800" dirty="0"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 anchor="ctr"/>
                </a:tc>
              </a:tr>
              <a:tr h="28908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*เสนอแนะให้คัดเลือกทรัพยากร (กายภาพ/ชีวภาพ) ที่มีศักยภาพของมหาวิทยาลัย </a:t>
                      </a:r>
                      <a:r>
                        <a:rPr kumimoji="0" lang="th-TH" sz="2800" b="0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อาจคัดเลือกจากทรัพยากร (กายภาพ/ชีวภาพ) เด่นของท้องถิ่นภายในชุมชนรอบๆ มหาวิทยาลัย โดยชุมชนที่ดำเนินงานด้วยนั้นต้องเข้าร่วมสนองพระราชดำริ </a:t>
                      </a:r>
                      <a:r>
                        <a:rPr kumimoji="0" lang="th-TH" sz="2800" b="0" kern="1200" dirty="0" err="1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อพ.สธ</a:t>
                      </a:r>
                      <a:r>
                        <a:rPr kumimoji="0" lang="th-TH" sz="2800" b="0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. ในการจัดทำฐานทรัพยากรท้องถิ่น โดยนักวิจัย/อาจารย์จากมหาวิทยาลัยสามารถเข้าร่วมเป็นคณะทำงานของ </a:t>
                      </a:r>
                      <a:r>
                        <a:rPr kumimoji="0" lang="th-TH" sz="2800" b="0" kern="1200" dirty="0" err="1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อปท</a:t>
                      </a:r>
                      <a:r>
                        <a:rPr kumimoji="0" lang="th-TH" sz="2800" b="0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. เพื่อทำงาน</a:t>
                      </a:r>
                      <a:r>
                        <a:rPr kumimoji="0" lang="th-TH" sz="2800" b="0" kern="1200" dirty="0" err="1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บูรณา</a:t>
                      </a:r>
                      <a:r>
                        <a:rPr kumimoji="0" lang="th-TH" sz="2800" b="0" kern="1200" dirty="0" smtClean="0">
                          <a:solidFill>
                            <a:schemeClr val="dk1"/>
                          </a:solidFill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การร่วมกันและตอบโจทย์ของท้องถิ่น</a:t>
                      </a:r>
                      <a:endParaRPr kumimoji="0" lang="en-US" sz="2800" b="0" u="none" kern="1200" dirty="0" smtClean="0">
                        <a:solidFill>
                          <a:schemeClr val="dk1"/>
                        </a:solidFill>
                        <a:latin typeface="FreesiaUPC" pitchFamily="34" charset="-34"/>
                        <a:ea typeface="+mn-ea"/>
                        <a:cs typeface="Frees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309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539552" y="1196752"/>
            <a:ext cx="781236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14400" indent="-914400">
              <a:defRPr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การส่ง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แผนปฏิบัติงานของหน่วยงานที่ร่วมสนองพระราชดำริ 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</a:t>
            </a:r>
          </a:p>
          <a:p>
            <a:pPr marL="914400" indent="-914400">
              <a:defRPr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              (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๒๕๖๓)  </a:t>
            </a:r>
          </a:p>
          <a:p>
            <a:pPr marL="914400" indent="-914400">
              <a:defRPr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               ภายใน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วันที่ ๓๑ สิงหาคม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๒๕๖๑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อพ.สธ. พิจารณา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เข้าสู่กระบวนการตรวจสอบ   </a:t>
            </a:r>
          </a:p>
          <a:p>
            <a:pPr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 แผนปฏิบัติงานของหน่วยงานที่ร่วมสนองพระราชดำริ</a:t>
            </a:r>
          </a:p>
          <a:p>
            <a:pPr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 ให้สอดคล้องกับแผนแม่บท อพ.สธ.</a:t>
            </a:r>
          </a:p>
          <a:p>
            <a:pPr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อพ.สธ. ทูลเกล้าฯ ถวาย กราบทูลให้ทรงทราบและ</a:t>
            </a:r>
          </a:p>
          <a:p>
            <a:pPr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ให้มีพระ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ราชวินิจฉัย  </a:t>
            </a:r>
            <a:endParaRPr lang="th-TH" sz="3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อพ.สธ. ทำหนังสือแจ้งผลการจัดระดับคะแนน</a:t>
            </a:r>
          </a:p>
          <a:p>
            <a:pPr>
              <a:defRPr/>
            </a:pP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แผนปฏิบัติ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งาน</a:t>
            </a: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โครงการ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ต่าง ๆ  ไปยังสำนัก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งบประมาณ</a:t>
            </a:r>
            <a:endParaRPr lang="en-US" sz="3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en-US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     /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แหล่ง ทุน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ต่าง ๆ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ต่อไป</a:t>
            </a:r>
            <a:r>
              <a:rPr lang="th-TH" sz="3200" b="1" dirty="0">
                <a:latin typeface="Angsana New" pitchFamily="18" charset="-34"/>
              </a:rPr>
              <a:t>	</a:t>
            </a:r>
            <a:endParaRPr lang="th-TH" sz="32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289626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0"/>
            <a:ext cx="7786710" cy="1143000"/>
          </a:xfrm>
          <a:solidFill>
            <a:srgbClr val="FFFFCC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cs typeface="Angsana New" pitchFamily="18" charset="-34"/>
              </a:rPr>
              <a:t>ข้อสังเกตในการดำเนินงานสนองพระราชดำริ อพ.สธ.</a:t>
            </a:r>
            <a:br>
              <a:rPr lang="th-TH" sz="4000" b="1" dirty="0" smtClean="0">
                <a:cs typeface="Angsana New" pitchFamily="18" charset="-34"/>
              </a:rPr>
            </a:br>
            <a:r>
              <a:rPr lang="th-TH" sz="4000" dirty="0" smtClean="0">
                <a:cs typeface="Angsana New" pitchFamily="18" charset="-34"/>
              </a:rPr>
              <a:t>ของมหาวิทยาลัย</a:t>
            </a:r>
            <a:endParaRPr lang="th-TH" sz="4000" b="1" dirty="0" smtClean="0">
              <a:cs typeface="Angsana New" pitchFamily="18" charset="-34"/>
            </a:endParaRP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43116"/>
            <a:ext cx="8229600" cy="4525963"/>
          </a:xfrm>
        </p:spPr>
        <p:txBody>
          <a:bodyPr/>
          <a:lstStyle/>
          <a:p>
            <a:r>
              <a:rPr lang="th-TH" sz="2800" dirty="0" smtClean="0">
                <a:cs typeface="Angsana New" pitchFamily="18" charset="-34"/>
              </a:rPr>
              <a:t>งานที่อยู่ในกรอบแผนแม่บทซึ่งใช้งบประมาณปกติของหน่วยงาน เช่น</a:t>
            </a:r>
          </a:p>
          <a:p>
            <a:pPr>
              <a:buFontTx/>
              <a:buNone/>
            </a:pPr>
            <a:r>
              <a:rPr lang="th-TH" sz="2800" dirty="0" smtClean="0">
                <a:cs typeface="Angsana New" pitchFamily="18" charset="-34"/>
              </a:rPr>
              <a:t>	งบการเรียน การสอน การวิจัย การบริการวิชาการ การทำนุบำรุงศิลปวัฒนธรรม</a:t>
            </a:r>
          </a:p>
          <a:p>
            <a:r>
              <a:rPr lang="th-TH" sz="2800" dirty="0" smtClean="0">
                <a:cs typeface="Angsana New" pitchFamily="18" charset="-34"/>
              </a:rPr>
              <a:t>งานที่ไม่ใช้งบประมาณเพิ่มเติมสามารถนำมาสนองพระราชดำริ </a:t>
            </a:r>
          </a:p>
          <a:p>
            <a:r>
              <a:rPr lang="th-TH" sz="28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งานจากแหล่งทุนอื่น ๆ เช่น วช. สกว. </a:t>
            </a:r>
            <a:r>
              <a:rPr lang="th-TH" sz="2800" dirty="0" err="1" smtClean="0">
                <a:latin typeface="Angsana New" panose="02020603050405020304" pitchFamily="18" charset="-34"/>
                <a:cs typeface="Angsana New" panose="02020603050405020304" pitchFamily="18" charset="-34"/>
              </a:rPr>
              <a:t>สกอ.</a:t>
            </a:r>
            <a:r>
              <a:rPr lang="th-TH" sz="28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อปท. </a:t>
            </a:r>
            <a:r>
              <a:rPr lang="th-TH" sz="28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ภาคเอกชน</a:t>
            </a:r>
            <a:r>
              <a:rPr lang="en-US" sz="28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BEDO </a:t>
            </a:r>
            <a:r>
              <a:rPr lang="th-TH" sz="28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 </a:t>
            </a:r>
            <a:r>
              <a:rPr lang="th-TH" sz="2800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ฯลฯ</a:t>
            </a:r>
          </a:p>
          <a:p>
            <a:pPr>
              <a:buFontTx/>
              <a:buNone/>
            </a:pPr>
            <a:r>
              <a:rPr lang="th-TH" sz="2800" dirty="0" smtClean="0">
                <a:cs typeface="Angsana New" pitchFamily="18" charset="-34"/>
              </a:rPr>
              <a:t>		</a:t>
            </a:r>
            <a:r>
              <a:rPr lang="th-TH" sz="3600" b="1" dirty="0" smtClean="0">
                <a:cs typeface="Angsana New" pitchFamily="18" charset="-34"/>
              </a:rPr>
              <a:t>สามารถลงในกรอบแผนแม่บทได้ ถ้ามีแนวทางสอดคล้องกับกรอบแผนแม่บท อพ.สธ. และได้รับความเห็นชอบจากแหล่งทุนและได้รับความเห็นชอบต่อคณะกรรมการดำเนินงาน</a:t>
            </a:r>
          </a:p>
          <a:p>
            <a:pPr>
              <a:buFontTx/>
              <a:buNone/>
            </a:pPr>
            <a:r>
              <a:rPr lang="th-TH" sz="3600" b="1" dirty="0" smtClean="0">
                <a:cs typeface="Angsana New" pitchFamily="18" charset="-34"/>
              </a:rPr>
              <a:t>    หรือคณะทำงาน อพ.สธ.ของหน่วยงานนั้น </a:t>
            </a:r>
          </a:p>
        </p:txBody>
      </p:sp>
      <p:pic>
        <p:nvPicPr>
          <p:cNvPr id="206852" name="Picture 4" descr="118-47-10909866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63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707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7" b="5696"/>
          <a:stretch/>
        </p:blipFill>
        <p:spPr>
          <a:xfrm>
            <a:off x="971600" y="1"/>
            <a:ext cx="57874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99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">
                <a:schemeClr val="accent2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8" name="รูปภาพ 7" descr="rspg_logo_newkb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71934" y="214290"/>
            <a:ext cx="1030748" cy="1443046"/>
          </a:xfrm>
          <a:prstGeom prst="rect">
            <a:avLst/>
          </a:prstGeom>
        </p:spPr>
      </p:pic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214282" y="1857364"/>
            <a:ext cx="8715436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3000" b="1" dirty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โครงการอนุรักษ์พันธุกรรมพืชอันเนื่องมาจากพระราชดำริ</a:t>
            </a:r>
          </a:p>
          <a:p>
            <a:pPr algn="ctr" eaLnBrk="1" hangingPunct="1"/>
            <a:r>
              <a:rPr lang="th-TH" sz="3000" b="1" dirty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สมเด็จพระเทพรัตนราชสุดาฯ สยามบรมราชกุมารี</a:t>
            </a:r>
            <a:endParaRPr lang="en-US" sz="3000" b="1" dirty="0">
              <a:solidFill>
                <a:srgbClr val="002060"/>
              </a:solidFill>
              <a:latin typeface="FreesiaUPC" pitchFamily="34" charset="-34"/>
              <a:cs typeface="FreesiaUPC" pitchFamily="34" charset="-34"/>
            </a:endParaRPr>
          </a:p>
          <a:p>
            <a:pPr algn="ctr" eaLnBrk="1" hangingPunct="1"/>
            <a:r>
              <a:rPr lang="th-TH" sz="3000" b="1" dirty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th-TH" sz="3000" b="1" dirty="0" err="1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อพ.สธ.</a:t>
            </a:r>
            <a:r>
              <a:rPr lang="th-TH" sz="30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algn="ctr" eaLnBrk="1" hangingPunct="1"/>
            <a:endParaRPr lang="th-TH" sz="1600" b="1" dirty="0" smtClean="0">
              <a:solidFill>
                <a:srgbClr val="002060"/>
              </a:solidFill>
              <a:latin typeface="FreesiaUPC" pitchFamily="34" charset="-34"/>
              <a:cs typeface="FreesiaUPC" pitchFamily="34" charset="-34"/>
            </a:endParaRPr>
          </a:p>
          <a:p>
            <a:pPr algn="ctr" eaLnBrk="1" hangingPunct="1"/>
            <a:r>
              <a:rPr lang="th-TH" sz="36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การประชุมวิชาการและนิทรรศการ</a:t>
            </a:r>
            <a:r>
              <a:rPr lang="en-US" sz="36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 </a:t>
            </a:r>
            <a:endParaRPr lang="th-TH" sz="3600" b="1" dirty="0" smtClean="0">
              <a:solidFill>
                <a:srgbClr val="002060"/>
              </a:solidFill>
              <a:latin typeface="FreesiaUPC" pitchFamily="34" charset="-34"/>
              <a:cs typeface="FreesiaUPC" pitchFamily="34" charset="-34"/>
            </a:endParaRPr>
          </a:p>
          <a:p>
            <a:pPr algn="ctr" eaLnBrk="1" hangingPunct="1"/>
            <a:r>
              <a:rPr lang="th-TH" sz="36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ทรัพยากรไทย </a:t>
            </a:r>
            <a:r>
              <a:rPr lang="en-US" sz="36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: </a:t>
            </a:r>
            <a:r>
              <a:rPr lang="th-TH" sz="36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ชาวบ้านไทยได้ประโยชน์</a:t>
            </a:r>
          </a:p>
          <a:p>
            <a:pPr algn="ctr" eaLnBrk="1" hangingPunct="1"/>
            <a:endParaRPr lang="th-TH" sz="1600" b="1" dirty="0" smtClean="0">
              <a:solidFill>
                <a:srgbClr val="002060"/>
              </a:solidFill>
              <a:latin typeface="FreesiaUPC" pitchFamily="34" charset="-34"/>
              <a:cs typeface="FreesiaUPC" pitchFamily="34" charset="-34"/>
            </a:endParaRPr>
          </a:p>
          <a:p>
            <a:pPr algn="ctr" eaLnBrk="1" hangingPunct="1"/>
            <a:r>
              <a:rPr lang="th-TH" sz="30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ณ มหาวิทยาลัยเทคโนโลยีราชมงคลอีสาน </a:t>
            </a:r>
          </a:p>
          <a:p>
            <a:pPr algn="ctr" eaLnBrk="1" hangingPunct="1"/>
            <a:r>
              <a:rPr lang="th-TH" sz="30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อำเภอเมือง จังหวัดนครราชสีมา</a:t>
            </a:r>
          </a:p>
          <a:p>
            <a:pPr algn="ctr" eaLnBrk="1" hangingPunct="1"/>
            <a:r>
              <a:rPr lang="th-TH" sz="30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วันที่ 29 พฤศจิกายน – 5 ธันวาคม</a:t>
            </a:r>
            <a:r>
              <a:rPr lang="th-TH" sz="3000" b="1" dirty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30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พ.ศ. </a:t>
            </a:r>
            <a:r>
              <a:rPr lang="en-US" sz="3000" b="1" dirty="0" smtClean="0">
                <a:solidFill>
                  <a:srgbClr val="002060"/>
                </a:solidFill>
                <a:latin typeface="FreesiaUPC" pitchFamily="34" charset="-34"/>
                <a:cs typeface="FreesiaUPC" pitchFamily="34" charset="-34"/>
              </a:rPr>
              <a:t>2562</a:t>
            </a:r>
            <a:endParaRPr lang="th-TH" sz="3000" b="1" dirty="0">
              <a:solidFill>
                <a:srgbClr val="002060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521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" y="0"/>
            <a:ext cx="912708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สี่เหลี่ยมผืนผ้า 3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9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5D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563888" y="1853024"/>
            <a:ext cx="4464496" cy="3304168"/>
          </a:xfrm>
          <a:prstGeom prst="rect">
            <a:avLst/>
          </a:prstGeom>
          <a:noFill/>
          <a:ln w="762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2" name="ตัวเชื่อมต่อตรง 11"/>
          <p:cNvCxnSpPr/>
          <p:nvPr/>
        </p:nvCxnSpPr>
        <p:spPr>
          <a:xfrm>
            <a:off x="3568040" y="1853024"/>
            <a:ext cx="4460344" cy="3304168"/>
          </a:xfrm>
          <a:prstGeom prst="line">
            <a:avLst/>
          </a:prstGeom>
          <a:ln w="762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ตัวเชื่อมต่อตรง 25"/>
          <p:cNvCxnSpPr/>
          <p:nvPr/>
        </p:nvCxnSpPr>
        <p:spPr>
          <a:xfrm flipV="1">
            <a:off x="3635896" y="1853024"/>
            <a:ext cx="4392488" cy="3304168"/>
          </a:xfrm>
          <a:prstGeom prst="line">
            <a:avLst/>
          </a:prstGeom>
          <a:ln w="762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ตัวเชื่อมต่อตรง 29"/>
          <p:cNvCxnSpPr/>
          <p:nvPr/>
        </p:nvCxnSpPr>
        <p:spPr>
          <a:xfrm>
            <a:off x="1475656" y="3505108"/>
            <a:ext cx="2160240" cy="1652084"/>
          </a:xfrm>
          <a:prstGeom prst="line">
            <a:avLst/>
          </a:prstGeom>
          <a:ln w="762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ตัวเชื่อมต่อตรง 32"/>
          <p:cNvCxnSpPr/>
          <p:nvPr/>
        </p:nvCxnSpPr>
        <p:spPr>
          <a:xfrm flipV="1">
            <a:off x="1475656" y="1853024"/>
            <a:ext cx="2160240" cy="1575976"/>
          </a:xfrm>
          <a:prstGeom prst="line">
            <a:avLst/>
          </a:prstGeom>
          <a:ln w="762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สี่เหลี่ยมผืนผ้ามุมมน 6"/>
          <p:cNvSpPr/>
          <p:nvPr/>
        </p:nvSpPr>
        <p:spPr>
          <a:xfrm>
            <a:off x="4499992" y="2838648"/>
            <a:ext cx="2736304" cy="12961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FreesiaUPC" pitchFamily="34" charset="-34"/>
                <a:ea typeface="Kozuka Mincho Pr6N L" pitchFamily="18" charset="-128"/>
                <a:cs typeface="FreesiaUPC" pitchFamily="34" charset="-34"/>
              </a:rPr>
              <a:t>มหาวิทยาลัย</a:t>
            </a:r>
            <a:r>
              <a:rPr lang="en-US" sz="3600" b="1" dirty="0" smtClean="0">
                <a:solidFill>
                  <a:schemeClr val="tx1"/>
                </a:solidFill>
                <a:latin typeface="FreesiaUPC" pitchFamily="34" charset="-34"/>
                <a:ea typeface="Kozuka Mincho Pr6N L" pitchFamily="18" charset="-128"/>
                <a:cs typeface="FreesiaUPC" pitchFamily="34" charset="-34"/>
              </a:rPr>
              <a:t>/</a:t>
            </a:r>
            <a:endParaRPr lang="th-TH" sz="3600" b="1" dirty="0">
              <a:solidFill>
                <a:schemeClr val="tx1"/>
              </a:solidFill>
              <a:latin typeface="FreesiaUPC" pitchFamily="34" charset="-34"/>
              <a:ea typeface="Kozuka Mincho Pr6N L" pitchFamily="18" charset="-128"/>
              <a:cs typeface="FreesiaUPC" pitchFamily="34" charset="-34"/>
            </a:endParaRPr>
          </a:p>
          <a:p>
            <a:pPr algn="ctr"/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ea typeface="Kozuka Mincho Pr6N L" pitchFamily="18" charset="-128"/>
                <a:cs typeface="FreesiaUPC" pitchFamily="34" charset="-34"/>
              </a:rPr>
              <a:t>สถาบันการศึกษา</a:t>
            </a:r>
          </a:p>
        </p:txBody>
      </p:sp>
      <p:sp>
        <p:nvSpPr>
          <p:cNvPr id="22" name="สี่เหลี่ยมผืนผ้ามุมมน 21"/>
          <p:cNvSpPr/>
          <p:nvPr/>
        </p:nvSpPr>
        <p:spPr>
          <a:xfrm>
            <a:off x="7020272" y="1110456"/>
            <a:ext cx="2016224" cy="1296144"/>
          </a:xfrm>
          <a:prstGeom prst="roundRect">
            <a:avLst/>
          </a:prstGeom>
          <a:solidFill>
            <a:srgbClr val="DED7F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FreesiaUPC" pitchFamily="34" charset="-34"/>
                <a:ea typeface="Kozuka Mincho Pr6N L" pitchFamily="18" charset="-128"/>
                <a:cs typeface="FreesiaUPC" pitchFamily="34" charset="-34"/>
              </a:rPr>
              <a:t>ชุมชน</a:t>
            </a:r>
            <a:endParaRPr lang="th-TH" sz="4400" b="1" dirty="0">
              <a:solidFill>
                <a:schemeClr val="tx1"/>
              </a:solidFill>
              <a:latin typeface="FreesiaUPC" pitchFamily="34" charset="-34"/>
              <a:ea typeface="Kozuka Mincho Pr6N L" pitchFamily="18" charset="-128"/>
              <a:cs typeface="FreesiaUPC" pitchFamily="34" charset="-34"/>
            </a:endParaRPr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2594208" y="1190664"/>
            <a:ext cx="2016224" cy="1296144"/>
          </a:xfrm>
          <a:prstGeom prst="roundRect">
            <a:avLst/>
          </a:prstGeom>
          <a:solidFill>
            <a:srgbClr val="FBE6C1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FreesiaUPC" pitchFamily="34" charset="-34"/>
                <a:ea typeface="Kozuka Mincho Pr6N L" pitchFamily="18" charset="-128"/>
                <a:cs typeface="FreesiaUPC" pitchFamily="34" charset="-34"/>
              </a:rPr>
              <a:t>เยาวชน</a:t>
            </a:r>
            <a:endParaRPr lang="th-TH" sz="4400" b="1" dirty="0">
              <a:solidFill>
                <a:schemeClr val="tx1"/>
              </a:solidFill>
              <a:latin typeface="FreesiaUPC" pitchFamily="34" charset="-34"/>
              <a:ea typeface="Kozuka Mincho Pr6N L" pitchFamily="18" charset="-128"/>
              <a:cs typeface="FreesiaUPC" pitchFamily="34" charset="-34"/>
            </a:endParaRPr>
          </a:p>
        </p:txBody>
      </p:sp>
      <p:sp>
        <p:nvSpPr>
          <p:cNvPr id="24" name="สี่เหลี่ยมผืนผ้ามุมมน 23"/>
          <p:cNvSpPr/>
          <p:nvPr/>
        </p:nvSpPr>
        <p:spPr>
          <a:xfrm>
            <a:off x="7020272" y="4486632"/>
            <a:ext cx="2016224" cy="129614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err="1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36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.</a:t>
            </a:r>
          </a:p>
          <a:p>
            <a:pPr algn="ctr"/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หน่วยงานที่ร่วมสนองพระราชดำริ</a:t>
            </a:r>
          </a:p>
        </p:txBody>
      </p:sp>
      <p:sp>
        <p:nvSpPr>
          <p:cNvPr id="25" name="สี่เหลี่ยมผืนผ้ามุมมน 24"/>
          <p:cNvSpPr/>
          <p:nvPr/>
        </p:nvSpPr>
        <p:spPr>
          <a:xfrm>
            <a:off x="2143108" y="4643446"/>
            <a:ext cx="2714644" cy="1714488"/>
          </a:xfrm>
          <a:prstGeom prst="roundRect">
            <a:avLst/>
          </a:prstGeom>
          <a:solidFill>
            <a:srgbClr val="CCF0D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h-TH" sz="28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เทศบาล</a:t>
            </a:r>
            <a:r>
              <a:rPr lang="en-US" sz="28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/</a:t>
            </a:r>
            <a:r>
              <a:rPr lang="th-TH" sz="28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อบต.</a:t>
            </a:r>
          </a:p>
          <a:p>
            <a:pPr lvl="0" algn="ctr"/>
            <a:r>
              <a:rPr lang="th-TH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สมาชิกงานฐานทรัพยากรท้องถิ่น</a:t>
            </a:r>
            <a:endParaRPr lang="th-TH" sz="2800" b="1" dirty="0">
              <a:solidFill>
                <a:srgbClr val="FF000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9" name="สี่เหลี่ยมผืนผ้ามุมมน 28"/>
          <p:cNvSpPr/>
          <p:nvPr/>
        </p:nvSpPr>
        <p:spPr>
          <a:xfrm>
            <a:off x="107504" y="2830448"/>
            <a:ext cx="3096344" cy="1296144"/>
          </a:xfrm>
          <a:prstGeom prst="roundRect">
            <a:avLst/>
          </a:prstGeom>
          <a:solidFill>
            <a:srgbClr val="7AE6B3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สถาบันการศึกษา</a:t>
            </a:r>
          </a:p>
          <a:p>
            <a:pPr algn="ctr"/>
            <a:r>
              <a:rPr lang="th-TH" sz="22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(โรงเรียน/</a:t>
            </a:r>
            <a:r>
              <a:rPr lang="th-TH" sz="2200" b="1" dirty="0" err="1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กศน</a:t>
            </a:r>
            <a:r>
              <a:rPr lang="th-TH" sz="22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.)</a:t>
            </a:r>
          </a:p>
          <a:p>
            <a:pPr algn="ctr"/>
            <a:r>
              <a:rPr lang="th-TH" sz="2200" b="1" dirty="0" smtClean="0">
                <a:solidFill>
                  <a:srgbClr val="FF0000"/>
                </a:solidFill>
                <a:latin typeface="FreesiaUPC" pitchFamily="34" charset="-34"/>
                <a:cs typeface="FreesiaUPC" pitchFamily="34" charset="-34"/>
              </a:rPr>
              <a:t>สมาชิกสวนพฤกษศาสตร์โรงเรียน</a:t>
            </a:r>
            <a:endParaRPr lang="th-TH" sz="2200" b="1" dirty="0">
              <a:solidFill>
                <a:srgbClr val="FF0000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16" name="Picture 3" descr="logodicut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13535" cy="247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455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ectorfree.com/media/vectors/free-glowing-lights-backgroun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59" y="1"/>
            <a:ext cx="91798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สี่เหลี่ยมผืนผ้า 63"/>
          <p:cNvSpPr/>
          <p:nvPr/>
        </p:nvSpPr>
        <p:spPr>
          <a:xfrm>
            <a:off x="2771800" y="0"/>
            <a:ext cx="3600399" cy="6858000"/>
          </a:xfrm>
          <a:prstGeom prst="rect">
            <a:avLst/>
          </a:prstGeom>
          <a:solidFill>
            <a:srgbClr val="FFEF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5" name="TextBox 64"/>
          <p:cNvSpPr txBox="1"/>
          <p:nvPr/>
        </p:nvSpPr>
        <p:spPr>
          <a:xfrm>
            <a:off x="2339753" y="332656"/>
            <a:ext cx="4464495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หน่วยงานร่วมสนองพระราชดำริ</a:t>
            </a:r>
          </a:p>
          <a:p>
            <a:pPr algn="ctr"/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โดยพระราชา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นุญาต</a:t>
            </a:r>
            <a:endParaRPr lang="th-TH" sz="2400" b="1" dirty="0">
              <a:latin typeface="FreesiaUPC" pitchFamily="34" charset="-34"/>
              <a:cs typeface="FreesiaUPC" pitchFamily="34" charset="-34"/>
            </a:endParaRPr>
          </a:p>
        </p:txBody>
      </p:sp>
      <p:grpSp>
        <p:nvGrpSpPr>
          <p:cNvPr id="2" name="กลุ่ม 34"/>
          <p:cNvGrpSpPr/>
          <p:nvPr/>
        </p:nvGrpSpPr>
        <p:grpSpPr>
          <a:xfrm>
            <a:off x="-18859" y="1484784"/>
            <a:ext cx="9271379" cy="5040560"/>
            <a:chOff x="-18859" y="1196752"/>
            <a:chExt cx="9271379" cy="5040560"/>
          </a:xfrm>
        </p:grpSpPr>
        <p:sp>
          <p:nvSpPr>
            <p:cNvPr id="87" name="สี่เหลี่ยมผืนผ้า 86"/>
            <p:cNvSpPr/>
            <p:nvPr/>
          </p:nvSpPr>
          <p:spPr>
            <a:xfrm>
              <a:off x="-18859" y="1196752"/>
              <a:ext cx="2790659" cy="504056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1" name="สี่เหลี่ยมผืนผ้า 50"/>
            <p:cNvSpPr/>
            <p:nvPr/>
          </p:nvSpPr>
          <p:spPr>
            <a:xfrm>
              <a:off x="6372199" y="1196752"/>
              <a:ext cx="2788799" cy="504056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3" name="กลุ่ม 2"/>
            <p:cNvGrpSpPr/>
            <p:nvPr/>
          </p:nvGrpSpPr>
          <p:grpSpPr>
            <a:xfrm>
              <a:off x="-18859" y="1412776"/>
              <a:ext cx="3798771" cy="667236"/>
              <a:chOff x="-18859" y="1412776"/>
              <a:chExt cx="3798771" cy="667236"/>
            </a:xfrm>
          </p:grpSpPr>
          <p:grpSp>
            <p:nvGrpSpPr>
              <p:cNvPr id="4" name="กลุ่ม 38"/>
              <p:cNvGrpSpPr/>
              <p:nvPr/>
            </p:nvGrpSpPr>
            <p:grpSpPr>
              <a:xfrm>
                <a:off x="-18859" y="1412776"/>
                <a:ext cx="3798771" cy="648072"/>
                <a:chOff x="-18859" y="980728"/>
                <a:chExt cx="3798771" cy="648072"/>
              </a:xfrm>
            </p:grpSpPr>
            <p:sp>
              <p:nvSpPr>
                <p:cNvPr id="36" name="สี่เหลี่ยมผืนผ้า 35"/>
                <p:cNvSpPr/>
                <p:nvPr/>
              </p:nvSpPr>
              <p:spPr>
                <a:xfrm>
                  <a:off x="2771800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7" name="สี่เหลี่ยมผืนผ้า 36"/>
                <p:cNvSpPr/>
                <p:nvPr/>
              </p:nvSpPr>
              <p:spPr>
                <a:xfrm>
                  <a:off x="-18859" y="980728"/>
                  <a:ext cx="3078691" cy="47126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4" name="รูปแบบอิสระ 43"/>
                <p:cNvSpPr/>
                <p:nvPr/>
              </p:nvSpPr>
              <p:spPr>
                <a:xfrm flipH="1">
                  <a:off x="2771800" y="1451992"/>
                  <a:ext cx="288033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42" name="TextBox 41"/>
              <p:cNvSpPr txBox="1"/>
              <p:nvPr/>
            </p:nvSpPr>
            <p:spPr>
              <a:xfrm>
                <a:off x="3059832" y="1556792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G1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0" y="1484784"/>
              <a:ext cx="3059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กลุ่มความมั่นคงทางทรัพยากร</a:t>
              </a:r>
              <a:endParaRPr lang="th-TH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5" name="กลุ่ม 3"/>
            <p:cNvGrpSpPr/>
            <p:nvPr/>
          </p:nvGrpSpPr>
          <p:grpSpPr>
            <a:xfrm>
              <a:off x="-18859" y="2348880"/>
              <a:ext cx="3798771" cy="668977"/>
              <a:chOff x="-18859" y="2348880"/>
              <a:chExt cx="3798771" cy="668977"/>
            </a:xfrm>
          </p:grpSpPr>
          <p:grpSp>
            <p:nvGrpSpPr>
              <p:cNvPr id="6" name="กลุ่ม 45"/>
              <p:cNvGrpSpPr/>
              <p:nvPr/>
            </p:nvGrpSpPr>
            <p:grpSpPr>
              <a:xfrm>
                <a:off x="-18859" y="2348880"/>
                <a:ext cx="3798771" cy="648072"/>
                <a:chOff x="-18859" y="980728"/>
                <a:chExt cx="3798771" cy="648072"/>
              </a:xfrm>
            </p:grpSpPr>
            <p:sp>
              <p:nvSpPr>
                <p:cNvPr id="47" name="สี่เหลี่ยมผืนผ้า 46"/>
                <p:cNvSpPr/>
                <p:nvPr/>
              </p:nvSpPr>
              <p:spPr>
                <a:xfrm>
                  <a:off x="2771800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8" name="สี่เหลี่ยมผืนผ้า 47"/>
                <p:cNvSpPr/>
                <p:nvPr/>
              </p:nvSpPr>
              <p:spPr>
                <a:xfrm>
                  <a:off x="-18859" y="980728"/>
                  <a:ext cx="3078691" cy="471264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49" name="รูปแบบอิสระ 48"/>
                <p:cNvSpPr/>
                <p:nvPr/>
              </p:nvSpPr>
              <p:spPr>
                <a:xfrm flipH="1">
                  <a:off x="2771800" y="1451992"/>
                  <a:ext cx="288033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66" name="TextBox 65"/>
              <p:cNvSpPr txBox="1"/>
              <p:nvPr/>
            </p:nvSpPr>
            <p:spPr>
              <a:xfrm>
                <a:off x="3059832" y="2494637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G2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0" y="2420888"/>
              <a:ext cx="3059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 smtClean="0">
                  <a:latin typeface="FreesiaUPC" pitchFamily="34" charset="-34"/>
                  <a:cs typeface="FreesiaUPC" pitchFamily="34" charset="-34"/>
                </a:rPr>
                <a:t>กลุ่มสร้างจิตสำนึกในการอนุรักษ์ทรัพยากร</a:t>
              </a:r>
              <a:endParaRPr lang="th-TH" sz="18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8" name="กลุ่ม 4"/>
            <p:cNvGrpSpPr/>
            <p:nvPr/>
          </p:nvGrpSpPr>
          <p:grpSpPr>
            <a:xfrm>
              <a:off x="-18859" y="3356992"/>
              <a:ext cx="3798771" cy="668977"/>
              <a:chOff x="-18859" y="3356992"/>
              <a:chExt cx="3798771" cy="668977"/>
            </a:xfrm>
          </p:grpSpPr>
          <p:grpSp>
            <p:nvGrpSpPr>
              <p:cNvPr id="9" name="กลุ่ม 51"/>
              <p:cNvGrpSpPr/>
              <p:nvPr/>
            </p:nvGrpSpPr>
            <p:grpSpPr>
              <a:xfrm>
                <a:off x="-18859" y="3356992"/>
                <a:ext cx="3798771" cy="648072"/>
                <a:chOff x="-18859" y="980728"/>
                <a:chExt cx="3798771" cy="648072"/>
              </a:xfrm>
            </p:grpSpPr>
            <p:sp>
              <p:nvSpPr>
                <p:cNvPr id="53" name="สี่เหลี่ยมผืนผ้า 52"/>
                <p:cNvSpPr/>
                <p:nvPr/>
              </p:nvSpPr>
              <p:spPr>
                <a:xfrm>
                  <a:off x="2771800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4" name="สี่เหลี่ยมผืนผ้า 53"/>
                <p:cNvSpPr/>
                <p:nvPr/>
              </p:nvSpPr>
              <p:spPr>
                <a:xfrm>
                  <a:off x="-18859" y="980728"/>
                  <a:ext cx="3078691" cy="471264"/>
                </a:xfrm>
                <a:prstGeom prst="rect">
                  <a:avLst/>
                </a:prstGeom>
                <a:solidFill>
                  <a:srgbClr val="E5C1D9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5" name="รูปแบบอิสระ 54"/>
                <p:cNvSpPr/>
                <p:nvPr/>
              </p:nvSpPr>
              <p:spPr>
                <a:xfrm flipH="1">
                  <a:off x="2771800" y="1451992"/>
                  <a:ext cx="288033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rgbClr val="CB83B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68" name="TextBox 67"/>
              <p:cNvSpPr txBox="1"/>
              <p:nvPr/>
            </p:nvSpPr>
            <p:spPr>
              <a:xfrm>
                <a:off x="3059832" y="3502749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G3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0" y="3429000"/>
              <a:ext cx="3059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กลุ่มส่วนราชการที่เกี่ยวกับทรัพยากร</a:t>
              </a:r>
              <a:endParaRPr lang="th-TH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11" name="กลุ่ม 5"/>
            <p:cNvGrpSpPr/>
            <p:nvPr/>
          </p:nvGrpSpPr>
          <p:grpSpPr>
            <a:xfrm>
              <a:off x="-18859" y="4365104"/>
              <a:ext cx="3798771" cy="668977"/>
              <a:chOff x="-18859" y="4365104"/>
              <a:chExt cx="3798771" cy="668977"/>
            </a:xfrm>
          </p:grpSpPr>
          <p:grpSp>
            <p:nvGrpSpPr>
              <p:cNvPr id="12" name="กลุ่ม 55"/>
              <p:cNvGrpSpPr/>
              <p:nvPr/>
            </p:nvGrpSpPr>
            <p:grpSpPr>
              <a:xfrm>
                <a:off x="-18859" y="4365104"/>
                <a:ext cx="3798771" cy="648072"/>
                <a:chOff x="-18859" y="980728"/>
                <a:chExt cx="3798771" cy="648072"/>
              </a:xfrm>
            </p:grpSpPr>
            <p:sp>
              <p:nvSpPr>
                <p:cNvPr id="57" name="สี่เหลี่ยมผืนผ้า 56"/>
                <p:cNvSpPr/>
                <p:nvPr/>
              </p:nvSpPr>
              <p:spPr>
                <a:xfrm>
                  <a:off x="2771800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8" name="สี่เหลี่ยมผืนผ้า 57"/>
                <p:cNvSpPr/>
                <p:nvPr/>
              </p:nvSpPr>
              <p:spPr>
                <a:xfrm>
                  <a:off x="-18859" y="980728"/>
                  <a:ext cx="3078691" cy="471264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59" name="รูปแบบอิสระ 58"/>
                <p:cNvSpPr/>
                <p:nvPr/>
              </p:nvSpPr>
              <p:spPr>
                <a:xfrm flipH="1">
                  <a:off x="2771800" y="1451992"/>
                  <a:ext cx="288033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0" name="TextBox 69"/>
              <p:cNvSpPr txBox="1"/>
              <p:nvPr/>
            </p:nvSpPr>
            <p:spPr>
              <a:xfrm>
                <a:off x="3059832" y="4510861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G4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0" y="4437112"/>
              <a:ext cx="30598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600" b="1" dirty="0" smtClean="0">
                  <a:latin typeface="FreesiaUPC" pitchFamily="34" charset="-34"/>
                  <a:cs typeface="FreesiaUPC" pitchFamily="34" charset="-34"/>
                </a:rPr>
                <a:t>กลุ่มการอนุรักษ์และใช้ประโยชน์จากทรัพยากร</a:t>
              </a:r>
              <a:endParaRPr lang="th-TH" sz="16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13" name="กลุ่ม 7"/>
            <p:cNvGrpSpPr/>
            <p:nvPr/>
          </p:nvGrpSpPr>
          <p:grpSpPr>
            <a:xfrm>
              <a:off x="-18859" y="5373216"/>
              <a:ext cx="3798771" cy="668977"/>
              <a:chOff x="-18859" y="5373216"/>
              <a:chExt cx="3798771" cy="668977"/>
            </a:xfrm>
          </p:grpSpPr>
          <p:grpSp>
            <p:nvGrpSpPr>
              <p:cNvPr id="15" name="กลุ่ม 59"/>
              <p:cNvGrpSpPr/>
              <p:nvPr/>
            </p:nvGrpSpPr>
            <p:grpSpPr>
              <a:xfrm>
                <a:off x="-18859" y="5373216"/>
                <a:ext cx="3798771" cy="648072"/>
                <a:chOff x="-18859" y="980728"/>
                <a:chExt cx="3798771" cy="648072"/>
              </a:xfrm>
            </p:grpSpPr>
            <p:sp>
              <p:nvSpPr>
                <p:cNvPr id="61" name="สี่เหลี่ยมผืนผ้า 60"/>
                <p:cNvSpPr/>
                <p:nvPr/>
              </p:nvSpPr>
              <p:spPr>
                <a:xfrm>
                  <a:off x="2771800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2" name="สี่เหลี่ยมผืนผ้า 61"/>
                <p:cNvSpPr/>
                <p:nvPr/>
              </p:nvSpPr>
              <p:spPr>
                <a:xfrm>
                  <a:off x="-18859" y="980728"/>
                  <a:ext cx="3078691" cy="471264"/>
                </a:xfrm>
                <a:prstGeom prst="rect">
                  <a:avLst/>
                </a:prstGeom>
                <a:solidFill>
                  <a:srgbClr val="C1AD99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63" name="รูปแบบอิสระ 62"/>
                <p:cNvSpPr/>
                <p:nvPr/>
              </p:nvSpPr>
              <p:spPr>
                <a:xfrm flipH="1">
                  <a:off x="2771800" y="1451992"/>
                  <a:ext cx="288033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rgbClr val="9579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2" name="TextBox 71"/>
              <p:cNvSpPr txBox="1"/>
              <p:nvPr/>
            </p:nvSpPr>
            <p:spPr>
              <a:xfrm>
                <a:off x="3059832" y="5518973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G5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0" y="5445224"/>
              <a:ext cx="30598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800" b="1" dirty="0" smtClean="0">
                  <a:latin typeface="FreesiaUPC" pitchFamily="34" charset="-34"/>
                  <a:cs typeface="FreesiaUPC" pitchFamily="34" charset="-34"/>
                </a:rPr>
                <a:t>กลุ่มมหาวิทยาลัยที่ร่วมสนองพระราชดำริ</a:t>
              </a:r>
              <a:endParaRPr lang="th-TH" sz="18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16" name="กลุ่ม 8"/>
            <p:cNvGrpSpPr/>
            <p:nvPr/>
          </p:nvGrpSpPr>
          <p:grpSpPr>
            <a:xfrm>
              <a:off x="5364088" y="1412776"/>
              <a:ext cx="3796910" cy="668977"/>
              <a:chOff x="5364088" y="1412776"/>
              <a:chExt cx="3796910" cy="668977"/>
            </a:xfrm>
          </p:grpSpPr>
          <p:grpSp>
            <p:nvGrpSpPr>
              <p:cNvPr id="17" name="กลุ่ม 10"/>
              <p:cNvGrpSpPr/>
              <p:nvPr/>
            </p:nvGrpSpPr>
            <p:grpSpPr>
              <a:xfrm>
                <a:off x="5364088" y="1412776"/>
                <a:ext cx="3796910" cy="648072"/>
                <a:chOff x="5364088" y="980728"/>
                <a:chExt cx="3796910" cy="648072"/>
              </a:xfrm>
            </p:grpSpPr>
            <p:sp>
              <p:nvSpPr>
                <p:cNvPr id="7" name="สี่เหลี่ยมผืนผ้า 6"/>
                <p:cNvSpPr/>
                <p:nvPr/>
              </p:nvSpPr>
              <p:spPr>
                <a:xfrm>
                  <a:off x="5364088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4" name="สี่เหลี่ยมผืนผ้า 13"/>
                <p:cNvSpPr/>
                <p:nvPr/>
              </p:nvSpPr>
              <p:spPr>
                <a:xfrm>
                  <a:off x="6084168" y="980728"/>
                  <a:ext cx="3076830" cy="471264"/>
                </a:xfrm>
                <a:prstGeom prst="rect">
                  <a:avLst/>
                </a:prstGeom>
                <a:solidFill>
                  <a:srgbClr val="ECBC98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10" name="รูปแบบอิสระ 9"/>
                <p:cNvSpPr/>
                <p:nvPr/>
              </p:nvSpPr>
              <p:spPr>
                <a:xfrm>
                  <a:off x="6084168" y="1451992"/>
                  <a:ext cx="288031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4" name="TextBox 73"/>
              <p:cNvSpPr txBox="1"/>
              <p:nvPr/>
            </p:nvSpPr>
            <p:spPr>
              <a:xfrm>
                <a:off x="5364088" y="1558533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G6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5976664" y="1484784"/>
              <a:ext cx="32758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1550" b="1" dirty="0" smtClean="0">
                  <a:latin typeface="FreesiaUPC" pitchFamily="34" charset="-34"/>
                  <a:cs typeface="FreesiaUPC" pitchFamily="34" charset="-34"/>
                </a:rPr>
                <a:t>กลุ่มมหาวิทยาลัยราช</a:t>
              </a:r>
              <a:r>
                <a:rPr lang="th-TH" sz="1550" b="1" dirty="0" err="1" smtClean="0">
                  <a:latin typeface="FreesiaUPC" pitchFamily="34" charset="-34"/>
                  <a:cs typeface="FreesiaUPC" pitchFamily="34" charset="-34"/>
                </a:rPr>
                <a:t>ภัฏ</a:t>
              </a:r>
              <a:r>
                <a:rPr lang="th-TH" sz="1550" b="1" dirty="0" smtClean="0">
                  <a:latin typeface="FreesiaUPC" pitchFamily="34" charset="-34"/>
                  <a:cs typeface="FreesiaUPC" pitchFamily="34" charset="-34"/>
                </a:rPr>
                <a:t>และมหาวิทยาลัยราชมงคล</a:t>
              </a:r>
              <a:endParaRPr lang="th-TH" sz="155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18" name="กลุ่ม 11"/>
            <p:cNvGrpSpPr/>
            <p:nvPr/>
          </p:nvGrpSpPr>
          <p:grpSpPr>
            <a:xfrm>
              <a:off x="5364088" y="2348880"/>
              <a:ext cx="3796910" cy="668977"/>
              <a:chOff x="5364088" y="2348880"/>
              <a:chExt cx="3796910" cy="668977"/>
            </a:xfrm>
          </p:grpSpPr>
          <p:grpSp>
            <p:nvGrpSpPr>
              <p:cNvPr id="19" name="กลุ่ม 18"/>
              <p:cNvGrpSpPr/>
              <p:nvPr/>
            </p:nvGrpSpPr>
            <p:grpSpPr>
              <a:xfrm>
                <a:off x="5364088" y="2348880"/>
                <a:ext cx="3796910" cy="648072"/>
                <a:chOff x="5364088" y="980728"/>
                <a:chExt cx="3796910" cy="648072"/>
              </a:xfrm>
            </p:grpSpPr>
            <p:sp>
              <p:nvSpPr>
                <p:cNvPr id="20" name="สี่เหลี่ยมผืนผ้า 19"/>
                <p:cNvSpPr/>
                <p:nvPr/>
              </p:nvSpPr>
              <p:spPr>
                <a:xfrm>
                  <a:off x="5364088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1" name="สี่เหลี่ยมผืนผ้า 20"/>
                <p:cNvSpPr/>
                <p:nvPr/>
              </p:nvSpPr>
              <p:spPr>
                <a:xfrm>
                  <a:off x="6084168" y="980728"/>
                  <a:ext cx="3076830" cy="471264"/>
                </a:xfrm>
                <a:prstGeom prst="rect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2" name="รูปแบบอิสระ 21"/>
                <p:cNvSpPr/>
                <p:nvPr/>
              </p:nvSpPr>
              <p:spPr>
                <a:xfrm>
                  <a:off x="6084168" y="1451992"/>
                  <a:ext cx="288031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6" name="TextBox 75"/>
              <p:cNvSpPr txBox="1"/>
              <p:nvPr/>
            </p:nvSpPr>
            <p:spPr>
              <a:xfrm>
                <a:off x="5364088" y="2494637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G7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6084168" y="2420888"/>
              <a:ext cx="3059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กลุ่มนโยบายในเรื่องของทรัพยากร</a:t>
              </a:r>
              <a:endParaRPr lang="th-TH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23" name="กลุ่ม 12"/>
            <p:cNvGrpSpPr/>
            <p:nvPr/>
          </p:nvGrpSpPr>
          <p:grpSpPr>
            <a:xfrm>
              <a:off x="5364088" y="3356992"/>
              <a:ext cx="3796910" cy="668977"/>
              <a:chOff x="5364088" y="3356992"/>
              <a:chExt cx="3796910" cy="668977"/>
            </a:xfrm>
          </p:grpSpPr>
          <p:grpSp>
            <p:nvGrpSpPr>
              <p:cNvPr id="27" name="กลุ่ม 22"/>
              <p:cNvGrpSpPr/>
              <p:nvPr/>
            </p:nvGrpSpPr>
            <p:grpSpPr>
              <a:xfrm>
                <a:off x="5364088" y="3356992"/>
                <a:ext cx="3796910" cy="648072"/>
                <a:chOff x="5364088" y="980728"/>
                <a:chExt cx="3796910" cy="648072"/>
              </a:xfrm>
            </p:grpSpPr>
            <p:sp>
              <p:nvSpPr>
                <p:cNvPr id="24" name="สี่เหลี่ยมผืนผ้า 23"/>
                <p:cNvSpPr/>
                <p:nvPr/>
              </p:nvSpPr>
              <p:spPr>
                <a:xfrm>
                  <a:off x="5364088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5" name="สี่เหลี่ยมผืนผ้า 24"/>
                <p:cNvSpPr/>
                <p:nvPr/>
              </p:nvSpPr>
              <p:spPr>
                <a:xfrm>
                  <a:off x="6084168" y="980728"/>
                  <a:ext cx="3076830" cy="471264"/>
                </a:xfrm>
                <a:prstGeom prst="rect">
                  <a:avLst/>
                </a:prstGeom>
                <a:solidFill>
                  <a:srgbClr val="7EDADC"/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6" name="รูปแบบอิสระ 25"/>
                <p:cNvSpPr/>
                <p:nvPr/>
              </p:nvSpPr>
              <p:spPr>
                <a:xfrm>
                  <a:off x="6084168" y="1451992"/>
                  <a:ext cx="288031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78" name="TextBox 77"/>
              <p:cNvSpPr txBox="1"/>
              <p:nvPr/>
            </p:nvSpPr>
            <p:spPr>
              <a:xfrm>
                <a:off x="5364088" y="3502749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G8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6084168" y="3429000"/>
              <a:ext cx="30598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000" b="1" dirty="0" smtClean="0">
                  <a:latin typeface="FreesiaUPC" pitchFamily="34" charset="-34"/>
                  <a:cs typeface="FreesiaUPC" pitchFamily="34" charset="-34"/>
                </a:rPr>
                <a:t>กลุ่มจังหวัดที่ร่วมสนองพระราชดำริ</a:t>
              </a:r>
              <a:endParaRPr lang="th-TH" sz="20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31" name="กลุ่ม 14"/>
            <p:cNvGrpSpPr/>
            <p:nvPr/>
          </p:nvGrpSpPr>
          <p:grpSpPr>
            <a:xfrm>
              <a:off x="5364088" y="4365104"/>
              <a:ext cx="3796910" cy="668977"/>
              <a:chOff x="5364088" y="4365104"/>
              <a:chExt cx="3796910" cy="668977"/>
            </a:xfrm>
          </p:grpSpPr>
          <p:grpSp>
            <p:nvGrpSpPr>
              <p:cNvPr id="35" name="กลุ่ม 26"/>
              <p:cNvGrpSpPr/>
              <p:nvPr/>
            </p:nvGrpSpPr>
            <p:grpSpPr>
              <a:xfrm>
                <a:off x="5364088" y="4365104"/>
                <a:ext cx="3796910" cy="648072"/>
                <a:chOff x="5364088" y="980728"/>
                <a:chExt cx="3796910" cy="648072"/>
              </a:xfrm>
            </p:grpSpPr>
            <p:sp>
              <p:nvSpPr>
                <p:cNvPr id="28" name="สี่เหลี่ยมผืนผ้า 27"/>
                <p:cNvSpPr/>
                <p:nvPr/>
              </p:nvSpPr>
              <p:spPr>
                <a:xfrm>
                  <a:off x="5364088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29" name="สี่เหลี่ยมผืนผ้า 28"/>
                <p:cNvSpPr/>
                <p:nvPr/>
              </p:nvSpPr>
              <p:spPr>
                <a:xfrm>
                  <a:off x="6084168" y="980728"/>
                  <a:ext cx="3076830" cy="471264"/>
                </a:xfrm>
                <a:prstGeom prst="rect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0" name="รูปแบบอิสระ 29"/>
                <p:cNvSpPr/>
                <p:nvPr/>
              </p:nvSpPr>
              <p:spPr>
                <a:xfrm>
                  <a:off x="6084168" y="1451992"/>
                  <a:ext cx="288031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5364088" y="4510861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G9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6084168" y="4355414"/>
              <a:ext cx="3059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 smtClean="0">
                  <a:latin typeface="FreesiaUPC" pitchFamily="34" charset="-34"/>
                  <a:cs typeface="FreesiaUPC" pitchFamily="34" charset="-34"/>
                </a:rPr>
                <a:t>กลุ่มหน่วยงานสนับสนุน</a:t>
              </a:r>
              <a:endParaRPr lang="th-TH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38" name="กลุ่ม 15"/>
            <p:cNvGrpSpPr/>
            <p:nvPr/>
          </p:nvGrpSpPr>
          <p:grpSpPr>
            <a:xfrm>
              <a:off x="5364088" y="5373216"/>
              <a:ext cx="3796910" cy="667236"/>
              <a:chOff x="5364088" y="5373216"/>
              <a:chExt cx="3796910" cy="667236"/>
            </a:xfrm>
          </p:grpSpPr>
          <p:grpSp>
            <p:nvGrpSpPr>
              <p:cNvPr id="39" name="กลุ่ม 30"/>
              <p:cNvGrpSpPr/>
              <p:nvPr/>
            </p:nvGrpSpPr>
            <p:grpSpPr>
              <a:xfrm>
                <a:off x="5364088" y="5373216"/>
                <a:ext cx="3796910" cy="648072"/>
                <a:chOff x="5364088" y="980728"/>
                <a:chExt cx="3796910" cy="648072"/>
              </a:xfrm>
            </p:grpSpPr>
            <p:sp>
              <p:nvSpPr>
                <p:cNvPr id="32" name="สี่เหลี่ยมผืนผ้า 31"/>
                <p:cNvSpPr/>
                <p:nvPr/>
              </p:nvSpPr>
              <p:spPr>
                <a:xfrm>
                  <a:off x="5364088" y="1157536"/>
                  <a:ext cx="1008112" cy="47126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3" name="สี่เหลี่ยมผืนผ้า 32"/>
                <p:cNvSpPr/>
                <p:nvPr/>
              </p:nvSpPr>
              <p:spPr>
                <a:xfrm>
                  <a:off x="6084168" y="980728"/>
                  <a:ext cx="3076830" cy="471264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149987" dist="250190" dir="846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88900" h="889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  <p:sp>
              <p:nvSpPr>
                <p:cNvPr id="34" name="รูปแบบอิสระ 33"/>
                <p:cNvSpPr/>
                <p:nvPr/>
              </p:nvSpPr>
              <p:spPr>
                <a:xfrm>
                  <a:off x="6084168" y="1451992"/>
                  <a:ext cx="288031" cy="176808"/>
                </a:xfrm>
                <a:custGeom>
                  <a:avLst/>
                  <a:gdLst>
                    <a:gd name="connsiteX0" fmla="*/ 0 w 190500"/>
                    <a:gd name="connsiteY0" fmla="*/ 6350 h 171450"/>
                    <a:gd name="connsiteX1" fmla="*/ 190500 w 190500"/>
                    <a:gd name="connsiteY1" fmla="*/ 171450 h 171450"/>
                    <a:gd name="connsiteX2" fmla="*/ 184150 w 190500"/>
                    <a:gd name="connsiteY2" fmla="*/ 0 h 171450"/>
                    <a:gd name="connsiteX3" fmla="*/ 0 w 190500"/>
                    <a:gd name="connsiteY3" fmla="*/ 635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0" h="171450">
                      <a:moveTo>
                        <a:pt x="0" y="6350"/>
                      </a:moveTo>
                      <a:lnTo>
                        <a:pt x="190500" y="171450"/>
                      </a:lnTo>
                      <a:lnTo>
                        <a:pt x="184150" y="0"/>
                      </a:lnTo>
                      <a:lnTo>
                        <a:pt x="0" y="635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/>
                </a:p>
              </p:txBody>
            </p:sp>
          </p:grpSp>
          <p:sp>
            <p:nvSpPr>
              <p:cNvPr id="82" name="TextBox 81"/>
              <p:cNvSpPr txBox="1"/>
              <p:nvPr/>
            </p:nvSpPr>
            <p:spPr>
              <a:xfrm>
                <a:off x="5364088" y="5517232"/>
                <a:ext cx="7200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 smtClean="0">
                    <a:latin typeface="FreesiaUPC" pitchFamily="34" charset="-34"/>
                    <a:cs typeface="FreesiaUPC" pitchFamily="34" charset="-34"/>
                  </a:rPr>
                  <a:t>G10</a:t>
                </a:r>
                <a:endParaRPr lang="th-TH" b="1" dirty="0">
                  <a:latin typeface="FreesiaUPC" pitchFamily="34" charset="-34"/>
                  <a:cs typeface="FreesiaUPC" pitchFamily="34" charset="-34"/>
                </a:endParaRPr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6084168" y="5355546"/>
              <a:ext cx="3059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 smtClean="0">
                  <a:latin typeface="FreesiaUPC" pitchFamily="34" charset="-34"/>
                  <a:cs typeface="FreesiaUPC" pitchFamily="34" charset="-34"/>
                </a:rPr>
                <a:t>กลุ่มภาคเอกชนและมูลนิธิ</a:t>
              </a:r>
              <a:endParaRPr lang="th-TH" sz="2400" b="1" dirty="0">
                <a:latin typeface="FreesiaUPC" pitchFamily="34" charset="-34"/>
                <a:cs typeface="FreesiaUPC" pitchFamily="34" charset="-34"/>
              </a:endParaRPr>
            </a:p>
          </p:txBody>
        </p:sp>
        <p:grpSp>
          <p:nvGrpSpPr>
            <p:cNvPr id="40" name="กลุ่ม 16"/>
            <p:cNvGrpSpPr/>
            <p:nvPr/>
          </p:nvGrpSpPr>
          <p:grpSpPr>
            <a:xfrm>
              <a:off x="3707904" y="1762790"/>
              <a:ext cx="1710190" cy="4101742"/>
              <a:chOff x="3707904" y="1762790"/>
              <a:chExt cx="1710190" cy="4101742"/>
            </a:xfrm>
          </p:grpSpPr>
          <p:pic>
            <p:nvPicPr>
              <p:cNvPr id="1034" name="Picture 10" descr="http://www.vec.go.th/LinkClick.aspx?fileticket=G9bldvgjnWw%3D&amp;tabid=2789&amp;portalid=55&amp;mid=6454&amp;forcedownload=true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1920" y="2597696"/>
                <a:ext cx="1433568" cy="1911424"/>
              </a:xfrm>
              <a:prstGeom prst="rect">
                <a:avLst/>
              </a:prstGeom>
              <a:noFill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85" name="ตัวเชื่อมต่อตรง 84"/>
              <p:cNvCxnSpPr>
                <a:stCxn id="42" idx="3"/>
              </p:cNvCxnSpPr>
              <p:nvPr/>
            </p:nvCxnSpPr>
            <p:spPr>
              <a:xfrm>
                <a:off x="3779912" y="1818402"/>
                <a:ext cx="504056" cy="1322566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ตัวเชื่อมต่อตรง 92"/>
              <p:cNvCxnSpPr/>
              <p:nvPr/>
            </p:nvCxnSpPr>
            <p:spPr>
              <a:xfrm>
                <a:off x="3779912" y="2797299"/>
                <a:ext cx="360040" cy="631701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ตัวเชื่อมต่อตรง 94"/>
              <p:cNvCxnSpPr/>
              <p:nvPr/>
            </p:nvCxnSpPr>
            <p:spPr>
              <a:xfrm flipV="1">
                <a:off x="3779912" y="3764359"/>
                <a:ext cx="252028" cy="5073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ตัวเชื่อมต่อตรง 97"/>
              <p:cNvCxnSpPr>
                <a:stCxn id="70" idx="3"/>
              </p:cNvCxnSpPr>
              <p:nvPr/>
            </p:nvCxnSpPr>
            <p:spPr>
              <a:xfrm flipV="1">
                <a:off x="3779912" y="4365104"/>
                <a:ext cx="360040" cy="407367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ตัวเชื่อมต่อตรง 102"/>
              <p:cNvCxnSpPr/>
              <p:nvPr/>
            </p:nvCxnSpPr>
            <p:spPr>
              <a:xfrm flipV="1">
                <a:off x="3770911" y="4509120"/>
                <a:ext cx="585065" cy="1312593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วงรี 96"/>
              <p:cNvSpPr/>
              <p:nvPr/>
            </p:nvSpPr>
            <p:spPr>
              <a:xfrm>
                <a:off x="3707904" y="1762790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6" name="วงรี 105"/>
              <p:cNvSpPr/>
              <p:nvPr/>
            </p:nvSpPr>
            <p:spPr>
              <a:xfrm>
                <a:off x="3707904" y="2731686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7" name="วงรี 106"/>
              <p:cNvSpPr/>
              <p:nvPr/>
            </p:nvSpPr>
            <p:spPr>
              <a:xfrm>
                <a:off x="3707904" y="3717032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8" name="วงรี 107"/>
              <p:cNvSpPr/>
              <p:nvPr/>
            </p:nvSpPr>
            <p:spPr>
              <a:xfrm>
                <a:off x="3707904" y="4725144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09" name="วงรี 108"/>
              <p:cNvSpPr/>
              <p:nvPr/>
            </p:nvSpPr>
            <p:spPr>
              <a:xfrm>
                <a:off x="3707904" y="5733256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cxnSp>
            <p:nvCxnSpPr>
              <p:cNvPr id="117" name="ตัวเชื่อมต่อตรง 116"/>
              <p:cNvCxnSpPr/>
              <p:nvPr/>
            </p:nvCxnSpPr>
            <p:spPr>
              <a:xfrm flipH="1">
                <a:off x="4788024" y="1833441"/>
                <a:ext cx="567063" cy="1307527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ตัวเชื่อมต่อตรง 118"/>
              <p:cNvCxnSpPr/>
              <p:nvPr/>
            </p:nvCxnSpPr>
            <p:spPr>
              <a:xfrm flipH="1">
                <a:off x="4932040" y="2772383"/>
                <a:ext cx="423048" cy="656617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ตัวเชื่อมต่อตรง 121"/>
              <p:cNvCxnSpPr/>
              <p:nvPr/>
            </p:nvCxnSpPr>
            <p:spPr>
              <a:xfrm flipV="1">
                <a:off x="5112060" y="3783967"/>
                <a:ext cx="252028" cy="5073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ตัวเชื่อมต่อตรง 123"/>
              <p:cNvCxnSpPr/>
              <p:nvPr/>
            </p:nvCxnSpPr>
            <p:spPr>
              <a:xfrm flipH="1" flipV="1">
                <a:off x="5004049" y="4365104"/>
                <a:ext cx="351038" cy="419308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ตัวเชื่อมต่อตรง 128"/>
              <p:cNvCxnSpPr>
                <a:stCxn id="116" idx="4"/>
              </p:cNvCxnSpPr>
              <p:nvPr/>
            </p:nvCxnSpPr>
            <p:spPr>
              <a:xfrm flipH="1" flipV="1">
                <a:off x="4860032" y="4510861"/>
                <a:ext cx="495055" cy="1353671"/>
              </a:xfrm>
              <a:prstGeom prst="line">
                <a:avLst/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วงรี 111"/>
              <p:cNvSpPr/>
              <p:nvPr/>
            </p:nvSpPr>
            <p:spPr>
              <a:xfrm>
                <a:off x="5292080" y="1772816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3" name="วงรี 112"/>
              <p:cNvSpPr/>
              <p:nvPr/>
            </p:nvSpPr>
            <p:spPr>
              <a:xfrm>
                <a:off x="5292080" y="2741712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4" name="วงรี 113"/>
              <p:cNvSpPr/>
              <p:nvPr/>
            </p:nvSpPr>
            <p:spPr>
              <a:xfrm>
                <a:off x="5292080" y="3727058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5" name="วงรี 114"/>
              <p:cNvSpPr/>
              <p:nvPr/>
            </p:nvSpPr>
            <p:spPr>
              <a:xfrm>
                <a:off x="5292080" y="4735170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16" name="วงรี 115"/>
              <p:cNvSpPr/>
              <p:nvPr/>
            </p:nvSpPr>
            <p:spPr>
              <a:xfrm>
                <a:off x="5292080" y="5743282"/>
                <a:ext cx="126014" cy="12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933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b="1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มหาวิทยาลัย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5" name="กลุ่ม 4"/>
          <p:cNvGrpSpPr/>
          <p:nvPr/>
        </p:nvGrpSpPr>
        <p:grpSpPr>
          <a:xfrm>
            <a:off x="-12488" y="714374"/>
            <a:ext cx="9144000" cy="5143500"/>
            <a:chOff x="0" y="1004219"/>
            <a:chExt cx="9144000" cy="5143500"/>
          </a:xfrm>
        </p:grpSpPr>
        <p:pic>
          <p:nvPicPr>
            <p:cNvPr id="1026" name="Picture 2" descr="C:\Users\ASUS-PC\Desktop\slide 2-5-2561\edit แผนภาพ\001 แผนภาพ_มหาวิทยาลัย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04219"/>
              <a:ext cx="9144000" cy="5143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สี่เหลี่ยมผืนผ้า 1"/>
            <p:cNvSpPr/>
            <p:nvPr/>
          </p:nvSpPr>
          <p:spPr>
            <a:xfrm>
              <a:off x="2071702" y="2606079"/>
              <a:ext cx="2428892" cy="398403"/>
            </a:xfrm>
            <a:prstGeom prst="rect">
              <a:avLst/>
            </a:prstGeom>
            <a:solidFill>
              <a:srgbClr val="93D529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*</a:t>
              </a:r>
              <a:r>
                <a:rPr lang="th-TH" sz="1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ศูนย์แม่ข่ายประสานงาน อพ.สธ. </a:t>
              </a:r>
            </a:p>
            <a:p>
              <a:pPr algn="ctr"/>
              <a:r>
                <a:rPr lang="th-TH" sz="14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5 มหาวิทยาลัย</a:t>
              </a:r>
              <a:endPara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" name="สี่เหลี่ยมผืนผ้า 2"/>
            <p:cNvSpPr/>
            <p:nvPr/>
          </p:nvSpPr>
          <p:spPr>
            <a:xfrm>
              <a:off x="1852828" y="3140968"/>
              <a:ext cx="1008112" cy="392807"/>
            </a:xfrm>
            <a:prstGeom prst="rect">
              <a:avLst/>
            </a:prstGeom>
            <a:solidFill>
              <a:srgbClr val="FCF983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100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ศูนย์แม่ข่ายประสานงาน อพ.สธ.</a:t>
              </a:r>
              <a:endParaRPr lang="th-TH" sz="11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57158" y="6072206"/>
            <a:ext cx="8414471" cy="488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86" dirty="0">
                <a:latin typeface="TH SarabunPSK" panose="020B0500040200020003" pitchFamily="34" charset="-34"/>
                <a:cs typeface="TH SarabunPSK" panose="020B0500040200020003" pitchFamily="34" charset="-34"/>
              </a:rPr>
              <a:t>*</a:t>
            </a:r>
            <a:r>
              <a:rPr lang="th-TH" sz="1286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ศูนย์แม่ข่ายประสานงาน อพ.สธ. ภาคเหนือ-มหาวิทยาลัยเชียงใหม่ ภาคตะวันออกเฉียงเหนือตอนบน-มหาวิทยาลัยขอนแก่น ภาคตะวันออกเฉียงเหนือตอนล่าง-มหาวิทยาลัยเทคโนโลยีสุร</a:t>
            </a:r>
            <a:r>
              <a:rPr lang="th-TH" sz="1286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นารี</a:t>
            </a:r>
          </a:p>
          <a:p>
            <a:r>
              <a:rPr lang="th-TH" sz="1286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86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ภาคกลาง-จุฬาลงกรณ์มหาวิทยาลัย และภาคใต้-มหาวิทยาลัยสงขลานครินทร์ </a:t>
            </a:r>
            <a:endParaRPr lang="en-US" sz="1286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7668344" y="4931996"/>
            <a:ext cx="1588" cy="3571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885335" y="4775437"/>
            <a:ext cx="1928826" cy="1565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3" name="ตัวเชื่อมต่อตรง 12"/>
          <p:cNvCxnSpPr/>
          <p:nvPr/>
        </p:nvCxnSpPr>
        <p:spPr>
          <a:xfrm flipH="1">
            <a:off x="3508300" y="5289186"/>
            <a:ext cx="416004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flipV="1">
            <a:off x="3508300" y="2714415"/>
            <a:ext cx="0" cy="25854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439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-PC\Desktop\slide 2-5-2561\edit แผนภาพ\001 แผนภาพ_มหาวิทยาลัย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80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b="1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มหาวิทยาลัย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76256" y="5056609"/>
            <a:ext cx="1944216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13" name="ตัวเชื่อมต่อตรง 12"/>
          <p:cNvCxnSpPr/>
          <p:nvPr/>
        </p:nvCxnSpPr>
        <p:spPr>
          <a:xfrm>
            <a:off x="2555776" y="5641057"/>
            <a:ext cx="51845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flipV="1">
            <a:off x="2555776" y="3582541"/>
            <a:ext cx="0" cy="206804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 flipV="1">
            <a:off x="7730827" y="5272633"/>
            <a:ext cx="0" cy="3684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45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 descr="C:\Users\ASUS-PC\Desktop\slide 2-5-2561\edit แผนภาพ\002 แผนภาพ_จังหวัด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80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b="1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จังหวัด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173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3074" name="Picture 2" descr="C:\Users\ASUS-PC\Desktop\slide 2-5-2561\edit แผนภาพ\003 แผนภาพ_สวนพฤกษศาสตร์โรงเรียน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804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sz="2600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600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sz="2600" b="1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sz="2600" b="1" dirty="0" smtClean="0">
                <a:latin typeface="FreesiaUPC" pitchFamily="34" charset="-34"/>
                <a:cs typeface="FreesiaUPC" pitchFamily="34" charset="-34"/>
              </a:rPr>
              <a:t>สวนพฤกษศาสตร์โรงเรียน</a:t>
            </a:r>
            <a:endParaRPr lang="th-TH" sz="26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872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099" name="Picture 3" descr="C:\Users\ASUS-PC\Desktop\slide 2-5-2561\edit แผนภาพ\004 แผนภาพ_ฐานทรัพยากรท้องถิ่น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80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b="1" dirty="0" smtClean="0">
                <a:latin typeface="FreesiaUPC" pitchFamily="34" charset="-34"/>
                <a:cs typeface="FreesiaUPC" pitchFamily="34" charset="-34"/>
              </a:rPr>
              <a:t>– 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ฐานทรัพยากรท้องถิ่น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889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122" name="Picture 2" descr="C:\Users\ASUS-PC\Desktop\slide 2-5-2561\edit แผนภาพ\005 แผนภาพ_กศน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" y="1038878"/>
            <a:ext cx="9113646" cy="512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b="1" dirty="0" smtClean="0">
                <a:latin typeface="FreesiaUPC" pitchFamily="34" charset="-34"/>
                <a:cs typeface="FreesiaUPC" pitchFamily="34" charset="-34"/>
              </a:rPr>
              <a:t>– </a:t>
            </a:r>
            <a:r>
              <a:rPr lang="th-TH" b="1" dirty="0" err="1" smtClean="0">
                <a:latin typeface="FreesiaUPC" pitchFamily="34" charset="-34"/>
                <a:cs typeface="FreesiaUPC" pitchFamily="34" charset="-34"/>
              </a:rPr>
              <a:t>กศน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.</a:t>
            </a:r>
            <a:endParaRPr lang="th-TH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377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6146" name="Picture 2" descr="C:\Users\ASUS-PC\Desktop\slide 2-5-2561\edit แผนภาพ\006 แผนภาพ_หน่วยงานสนองพระราชดำร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803"/>
            <a:ext cx="9144001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latin typeface="FreesiaUPC" pitchFamily="34" charset="-34"/>
                <a:cs typeface="FreesiaUPC" pitchFamily="34" charset="-34"/>
              </a:rPr>
              <a:t>แผนภาพการดำเนินงานในการสนองพระราชดำริ </a:t>
            </a:r>
            <a:r>
              <a:rPr lang="th-TH" sz="2600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600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en-US" sz="2600" b="1" dirty="0" smtClean="0">
                <a:latin typeface="FreesiaUPC" pitchFamily="34" charset="-34"/>
                <a:cs typeface="FreesiaUPC" pitchFamily="34" charset="-34"/>
              </a:rPr>
              <a:t>- </a:t>
            </a:r>
            <a:r>
              <a:rPr lang="th-TH" sz="2600" b="1" dirty="0" smtClean="0">
                <a:latin typeface="FreesiaUPC" pitchFamily="34" charset="-34"/>
                <a:cs typeface="FreesiaUPC" pitchFamily="34" charset="-34"/>
              </a:rPr>
              <a:t>หน่วยงานสนองพระราชดำริ</a:t>
            </a:r>
            <a:endParaRPr lang="th-TH" sz="26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-12488" y="6525344"/>
            <a:ext cx="9156488" cy="346348"/>
          </a:xfrm>
          <a:prstGeom prst="rect">
            <a:avLst/>
          </a:prstGeom>
          <a:solidFill>
            <a:srgbClr val="609B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991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0" y="1844821"/>
            <a:ext cx="9144000" cy="280831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42088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	ตามที่ได้มีการประชุมคณะกรรมการดำเนินงานโครงการอนุรักษ์พันธุกรรมพืชอันเนื่องมาจากพระราชดำริ สมเด็จพระเทพรัตนราชสุดาฯ สยามบรมราชกุมารี (</a:t>
            </a:r>
            <a:r>
              <a:rPr lang="th-TH" sz="2400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.) สนองพระราชดำริโดยสำนักงานคณะกรรมการการอุดมศึกษา (</a:t>
            </a:r>
            <a:r>
              <a:rPr lang="th-TH" sz="2400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.-</a:t>
            </a:r>
            <a:r>
              <a:rPr lang="th-TH" sz="2400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.) ครั้งที่ </a:t>
            </a:r>
            <a:r>
              <a:rPr lang="en-US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1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/</a:t>
            </a:r>
            <a:r>
              <a:rPr lang="en-US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2561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ในวันจันทร์ที่ </a:t>
            </a:r>
            <a:r>
              <a:rPr lang="en-US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12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กุมภาพันธ์ </a:t>
            </a:r>
            <a:r>
              <a:rPr lang="en-US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2561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ที่ผ่านมานั้น</a:t>
            </a:r>
          </a:p>
        </p:txBody>
      </p:sp>
    </p:spTree>
    <p:extLst>
      <p:ext uri="{BB962C8B-B14F-4D97-AF65-F5344CB8AC3E}">
        <p14:creationId xmlns:p14="http://schemas.microsoft.com/office/powerpoint/2010/main" val="38372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6730" r="22712"/>
          <a:stretch/>
        </p:blipFill>
        <p:spPr>
          <a:xfrm>
            <a:off x="0" y="0"/>
            <a:ext cx="9180512" cy="7315200"/>
          </a:xfrm>
          <a:prstGeom prst="rect">
            <a:avLst/>
          </a:prstGeom>
        </p:spPr>
      </p:pic>
      <p:sp>
        <p:nvSpPr>
          <p:cNvPr id="5" name="สี่เหลี่ยมมุมมน 4"/>
          <p:cNvSpPr/>
          <p:nvPr/>
        </p:nvSpPr>
        <p:spPr>
          <a:xfrm>
            <a:off x="4817073" y="4095347"/>
            <a:ext cx="1984498" cy="325658"/>
          </a:xfrm>
          <a:prstGeom prst="roundRect">
            <a:avLst/>
          </a:prstGeom>
          <a:noFill/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0" y="1844821"/>
            <a:ext cx="9144000" cy="280831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42088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sz="2400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ได้แจ้งที่ประชุมถึงนโยบายให้ทางสถาบันแม่ข่าย ของเครือข่ายเชิงประเด็น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สำนักงานคณะกรรมการการอุดมศึกษา (เครือข่าย </a:t>
            </a:r>
            <a:r>
              <a:rPr lang="en-US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C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</a:t>
            </a:r>
            <a:r>
              <a:rPr lang="en-US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-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.) และนำเสนอให้แม่ข่ายทั้ง </a:t>
            </a:r>
            <a:r>
              <a:rPr lang="en-US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9 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แห่งสมัครเข้าเป็นศูนย์ประสานงาน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และมีงานฝึกอบรม </a:t>
            </a:r>
            <a:r>
              <a:rPr lang="th-TH" sz="2400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อยู่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ในโครงสร้างศูนย์ประสานงาน </a:t>
            </a:r>
            <a:r>
              <a:rPr lang="th-TH" sz="2400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</a:t>
            </a:r>
            <a:endParaRPr lang="th-TH" sz="26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0031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0" y="1844821"/>
            <a:ext cx="9144000" cy="280831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420888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	ใน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ขณะเดียวกันลูกข่ายของแต่ละเครือข่าย </a:t>
            </a:r>
            <a:r>
              <a:rPr lang="en-US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C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</a:t>
            </a:r>
            <a:r>
              <a:rPr lang="en-US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-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นั้น สามารถเป็นศูนย์ประสานงาน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.และมีงานฝึกอบรมได้ตามความพร้อมของแต่ละมหาวิทยาลัยเครือข่าย </a:t>
            </a:r>
            <a:endParaRPr lang="th-TH" sz="26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6645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0" y="1844821"/>
            <a:ext cx="9144000" cy="280831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42088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	โดย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มีวิทยากรที่ได้รับการฝึกอบรม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จาก </a:t>
            </a:r>
            <a:r>
              <a:rPr lang="th-TH" sz="2400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และผ่านการสอบเป็นวิทยากร </a:t>
            </a:r>
            <a:r>
              <a:rPr lang="th-TH" sz="2400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 อย่างเป็นทางการ เพื่อที่จะสามารถฝึกอบรมให้กับสมาชิกงานฐานทรัพยากรท้องถิ่น และสมาชิกงานสวนพฤกษศาสตร์โรงเรียน ที่มีอยู่ทั่วประเทศไทย อย่างช้าภายในปีงบประมาณ </a:t>
            </a:r>
            <a:r>
              <a:rPr lang="en-US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2564</a:t>
            </a:r>
            <a:r>
              <a:rPr lang="th-TH" sz="2400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 </a:t>
            </a:r>
            <a:endParaRPr lang="th-TH" sz="2600" b="1" dirty="0" smtClean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5114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การดำเนินงานเพื่อขอเข้าเป็นศูนย์ประสานงาน </a:t>
            </a:r>
            <a:r>
              <a:rPr lang="th-TH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0" y="1844821"/>
            <a:ext cx="9144000" cy="3384379"/>
          </a:xfrm>
          <a:prstGeom prst="rect">
            <a:avLst/>
          </a:prstGeom>
          <a:solidFill>
            <a:srgbClr val="E3FAD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42088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thaiDist">
              <a:buFont typeface="+mj-lt"/>
              <a:buAutoNum type="arabicPeriod"/>
            </a:pP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สถาบันแม่ข่ายที่ยังไม่ได้เป็นศูนย์ประสานงานและดำเนินงานเป็นแหล่ง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ฝึกอบรม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</a:t>
            </a:r>
            <a:r>
              <a:rPr lang="en-US" sz="2400" b="1" dirty="0">
                <a:latin typeface="FreesiaUPC" pitchFamily="34" charset="-34"/>
                <a:cs typeface="FreesiaUPC" pitchFamily="34" charset="-34"/>
              </a:rPr>
              <a:t>/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มหาวิทยาลัยที่ร่วมสนองพระราชดำริ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ที่มีความพร้อม ขอให้สมัครเข้ามาเป็นศูนย์ประสานงาน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และให้มีงานฝึกอบรม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เกิดขึ้นในปีงบประมาณ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2564</a:t>
            </a:r>
            <a:endParaRPr lang="th-TH" sz="24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610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0" y="1844821"/>
            <a:ext cx="9144000" cy="3384379"/>
          </a:xfrm>
          <a:prstGeom prst="rect">
            <a:avLst/>
          </a:prstGeom>
          <a:solidFill>
            <a:srgbClr val="E3FAD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420888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thaiDist">
              <a:buFont typeface="+mj-lt"/>
              <a:buAutoNum type="arabicPeriod" startAt="2"/>
            </a:pP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ศูนย์ประสานงาน 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โดยมีงาน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ฝึกอบรม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นั้นควรมีอัตราจ้างบุคลากร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   ที่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รวมทั้งพนักงานเจ้าหน้าที่ที่จะเป็นวิทยากรประจำศูนย์ฯ โดยให้เป็นไปตามระเบียบมหาวิทยาลัย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เพื่อ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ตอบสนองต่อ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กิจและหน้าที่หลักของมหาวิทยาลัย (การบริการวิชาการ)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การดำเนินงานเพื่อขอเข้าเป็นศูนย์ประสานงาน </a:t>
            </a:r>
            <a:r>
              <a:rPr lang="th-TH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76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0" y="1844821"/>
            <a:ext cx="9144000" cy="3384379"/>
          </a:xfrm>
          <a:prstGeom prst="rect">
            <a:avLst/>
          </a:prstGeom>
          <a:solidFill>
            <a:srgbClr val="E3FAD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038196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thaiDist">
              <a:buFont typeface="+mj-lt"/>
              <a:buAutoNum type="arabicPeriod" startAt="3"/>
            </a:pP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ขอให้บุคลากรในข้อ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2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ผ่านการฝึกอบรมตามหลักสูตรของ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ที่จัดให้มีขึ้นตามกำหนดการในแต่ละปี (โดยประมาณครั้งละ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5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วัน โดยที่สามารถเข้ารับการอบรมได้มากกว่า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1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ครั้ง) ภายหลังการอบรม วิทยากรจะเข้ารับการสอบเพื่อผ่านหลักสูตรนี้และพิจารณาจาก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เพื่อให้ได้รับใบประกาศเพื่อเป็นวิทยากรประจำงานฝึกอบรมที่ศูนย์ประสานงาน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ดำเนินงานฝึกอบรมตามเป้าหมายและวัตถุประสงค์ของ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 และวิทยากรเหล่านี้จะเข้ามารับการฝึกอบรมตามหลักสูตรและเพิ่มพูนความรู้ที่ปรับปรุงกับ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ตามระยะเวลา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ที่ </a:t>
            </a:r>
            <a:r>
              <a:rPr lang="th-TH" sz="2400" b="1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.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แจ้งไปยังศูนย์ฯ 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ต่อไป)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การดำเนินงานเพื่อขอเข้าเป็นศูนย์ประสานงาน </a:t>
            </a:r>
            <a:r>
              <a:rPr lang="th-TH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750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0" y="1844821"/>
            <a:ext cx="9144000" cy="3384379"/>
          </a:xfrm>
          <a:prstGeom prst="rect">
            <a:avLst/>
          </a:prstGeom>
          <a:solidFill>
            <a:srgbClr val="E3FAD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endParaRPr lang="th-TH" sz="2400" b="1" dirty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2420888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thaiDist">
              <a:buFont typeface="+mj-lt"/>
              <a:buAutoNum type="arabicPeriod" startAt="4"/>
            </a:pP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ขอให้กระบวนการดังกล่าว (ตั้งแต่ข้อที่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1-3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)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ดำเนินการให้แล้วเสร็จตามเป้าหมายภายในปีงบประมาณ พ.ศ.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2563</a:t>
            </a:r>
            <a:r>
              <a:rPr lang="th-TH" sz="2400" b="1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เพื่อเปิดดำเนินการในรูปแบบของงานฝึกอบรม </a:t>
            </a:r>
            <a:r>
              <a:rPr lang="th-TH" sz="2400" b="1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latin typeface="FreesiaUPC" pitchFamily="34" charset="-34"/>
                <a:cs typeface="FreesiaUPC" pitchFamily="34" charset="-34"/>
              </a:rPr>
              <a:t>. ได้ในต้นปีงบประมาณ </a:t>
            </a:r>
            <a:r>
              <a:rPr lang="en-US" sz="2400" b="1" dirty="0" smtClean="0">
                <a:latin typeface="FreesiaUPC" pitchFamily="34" charset="-34"/>
                <a:cs typeface="FreesiaUPC" pitchFamily="34" charset="-34"/>
              </a:rPr>
              <a:t>2564</a:t>
            </a:r>
            <a:endParaRPr lang="en-US" sz="2400" b="1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การดำเนินงานเพื่อขอเข้าเป็นศูนย์ประสานงาน </a:t>
            </a:r>
            <a:r>
              <a:rPr lang="th-TH" b="1" dirty="0" err="1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109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4" y="1923216"/>
            <a:ext cx="820891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atin typeface="FreesiaUPC" pitchFamily="34" charset="-34"/>
                <a:cs typeface="FreesiaUPC" pitchFamily="34" charset="-34"/>
              </a:rPr>
              <a:t>-</a:t>
            </a:r>
            <a:r>
              <a:rPr lang="th-TH" sz="3000" b="1" dirty="0">
                <a:latin typeface="FreesiaUPC" pitchFamily="34" charset="-34"/>
                <a:cs typeface="FreesiaUPC" pitchFamily="34" charset="-34"/>
              </a:rPr>
              <a:t>ร่าง</a:t>
            </a:r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>-</a:t>
            </a:r>
          </a:p>
          <a:p>
            <a:pPr algn="ctr"/>
            <a:endParaRPr lang="en-US" sz="1000" dirty="0"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sz="3000" b="1" dirty="0">
                <a:latin typeface="FreesiaUPC" pitchFamily="34" charset="-34"/>
                <a:cs typeface="FreesiaUPC" pitchFamily="34" charset="-34"/>
              </a:rPr>
              <a:t>ตัวอย่าง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โครงสร้าง</a:t>
            </a:r>
          </a:p>
          <a:p>
            <a:pPr algn="ctr"/>
            <a:endParaRPr lang="en-US" sz="1000" dirty="0"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b="1" dirty="0">
                <a:latin typeface="FreesiaUPC" pitchFamily="34" charset="-34"/>
                <a:cs typeface="FreesiaUPC" pitchFamily="34" charset="-34"/>
              </a:rPr>
              <a:t>ศูนย์ประสานงานโครงการอนุรักษ์พันธุกรรมพืชอันเนื่องมาจาก</a:t>
            </a:r>
            <a:r>
              <a:rPr lang="th-TH" b="1" dirty="0" smtClean="0">
                <a:latin typeface="FreesiaUPC" pitchFamily="34" charset="-34"/>
                <a:cs typeface="FreesiaUPC" pitchFamily="34" charset="-34"/>
              </a:rPr>
              <a:t>พระราชดำริ</a:t>
            </a:r>
          </a:p>
          <a:p>
            <a:pPr algn="ctr"/>
            <a:r>
              <a:rPr lang="th-TH" sz="1000" b="1" dirty="0" smtClean="0">
                <a:latin typeface="FreesiaUPC" pitchFamily="34" charset="-34"/>
                <a:cs typeface="FreesiaUPC" pitchFamily="34" charset="-34"/>
              </a:rPr>
              <a:t> </a:t>
            </a:r>
            <a:endParaRPr lang="en-US" sz="1000" dirty="0"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b="1" dirty="0">
                <a:latin typeface="FreesiaUPC" pitchFamily="34" charset="-34"/>
                <a:cs typeface="FreesiaUPC" pitchFamily="34" charset="-34"/>
              </a:rPr>
              <a:t>สมเด็จพระเทพรัตนราชสุดาฯ สยามบรมราชกุมารี</a:t>
            </a:r>
            <a:r>
              <a:rPr lang="en-US" b="1" dirty="0">
                <a:latin typeface="FreesiaUPC" pitchFamily="34" charset="-34"/>
                <a:cs typeface="FreesiaUPC" pitchFamily="34" charset="-34"/>
              </a:rPr>
              <a:t> – </a:t>
            </a:r>
            <a:r>
              <a:rPr lang="th-TH" b="1" dirty="0">
                <a:latin typeface="FreesiaUPC" pitchFamily="34" charset="-34"/>
                <a:cs typeface="FreesiaUPC" pitchFamily="34" charset="-34"/>
              </a:rPr>
              <a:t>มหาวิทยาลัย.....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6405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หลักการและเหตุผล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2550383"/>
            <a:ext cx="7992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latin typeface="FreesiaUPC" pitchFamily="34" charset="-34"/>
                <a:cs typeface="FreesiaUPC" pitchFamily="34" charset="-34"/>
              </a:rPr>
              <a:t>มหาวิทยาลัย......ได้เข้าร่วมสนองพระราชดำริในโครงการอนุรักษ์พันธุกรรมพืชอันเนื่องมาจากพระราชดำริ สมเด็จพระเทพรัตนราชสุดาฯ สยามบรมราชกุมารี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มาตั้งแต่ปี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พ.ศ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....................... ตามแผนแม่บท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ระยะ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5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ปีที่...................โดยได้ดำเนินงานตามแม่บท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มหาวิทยาลัย.... ตามแนวทางการดำเนินงาน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ใน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3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กรอบการดำเนินงาน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8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 ได้แก่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0964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1403648" y="4709462"/>
            <a:ext cx="7740352" cy="44773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bg1"/>
              </a:solidFill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403648" y="2693238"/>
            <a:ext cx="7740352" cy="44773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403648" y="677014"/>
            <a:ext cx="7740352" cy="44773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677014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กรอบการเรียนรู้</a:t>
            </a:r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ทรัพยากร</a:t>
            </a:r>
          </a:p>
          <a:p>
            <a:pPr lvl="0"/>
            <a:r>
              <a:rPr lang="th-TH" dirty="0" smtClean="0">
                <a:latin typeface="FreesiaUPC" pitchFamily="34" charset="-34"/>
                <a:cs typeface="FreesiaUPC" pitchFamily="34" charset="-34"/>
              </a:rPr>
              <a:t>กิจกรรม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1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กิจกรรมปกปักทรัพยากร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  <a:p>
            <a:pPr lvl="0"/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2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กิจกรรมสำรวจเก็บรวบรวมทรัพยากร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  <a:p>
            <a:pPr lvl="0"/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3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กิจกรรมปลูกรักษาทรัพยากร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2694399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กรอบการใช้ประโยชน์</a:t>
            </a:r>
            <a:endParaRPr lang="en-US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  <a:p>
            <a:pPr lvl="0"/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4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กิจกรรมอนุรักษ์และใช้ประโยชน์ทรัพยากร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  <a:p>
            <a:pPr lvl="0"/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5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กิจกรรมศูนย์ข้อมูลทรัพยากร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  <a:p>
            <a:pPr lvl="0"/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6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กิจกรรมวางแผนพัฒนาทรัพยากร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4708301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กรอบการสร้างจิตสำนึก</a:t>
            </a:r>
            <a:endParaRPr lang="en-US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  <a:p>
            <a:pPr lvl="0"/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7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กิจกรรมสร้างจิตสำนึกในการอนุรักษ์ทรัพยากร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  <a:p>
            <a:pPr lvl="0"/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กิจกรรมที่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8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กิจกรรมพิเศษสนับสนุนการอนุรักษ์ทรัพยากร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4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16241" t="12594" r="17347" b="6689"/>
          <a:stretch/>
        </p:blipFill>
        <p:spPr>
          <a:xfrm>
            <a:off x="818484" y="1268760"/>
            <a:ext cx="8179375" cy="5589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2550383"/>
            <a:ext cx="7992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	เพื่อ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เป็นการดำเนินงานสนองพระราชดำริให้เป็นไปตามนโยบายของ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ในกลุ่มมหาวิทยาลัย กลุ่ม 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G5 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กลุ่ม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มหาวิทยาลัยที่ร่วมสนองพระราชดำริ และกลุ่ม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G6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กลุ่มมหาวิทยาลัยราช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ภัฎ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และมหาวิทยาลัยเทคโนโลยีราชมงคล ซึ่งมี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กิจเกี่ยวข้องกับการเรียนการสอน การวิจัย การบริการวิชาการ และการทำนุบำรุงศิลปวัฒนธรรม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หลักการและเหตุผล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363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1700808"/>
            <a:ext cx="7992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	โดยเฉพาะ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มหาวิทยาลัยท้องถิ่นที่กระจายอยู่ตามภูมิภาคต่างๆ ทั่วประเทศ 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จะ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ไปสัมพันธ์กับชุมชน โรงเรียน และองค์กรปกครองส่วนท้องถิ่น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อปท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ซึ่งมี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การประสานงานและสนับสนุนการดำเนินงานในสถานศึกษาในการเป็นสมาชิกในงานสวน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พฤกษศาสตร์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โรงเรียน และ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อปท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ในการเป็นสมาชิกในงานฐานทรัพยากรท้องถิ่น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หลักการและเหตุผล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pic>
        <p:nvPicPr>
          <p:cNvPr id="5122" name="Picture 2" descr="H:\25 เมษายน 2561\โม\รวมรูปภาพ\รูปงานฐานทรัพยากรท้องถิ่น\14962844_10154108737881687_1430917812_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19" y="4109693"/>
            <a:ext cx="3707904" cy="2471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25 เมษายน 2561\โม\รวมรูปภาพ\รูปงานฐานทรัพยากรท้องถิ่น\14971935_10154108737671687_1909313223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960" y="3789040"/>
            <a:ext cx="3491880" cy="2327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8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2551544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โดยใช้งานวิจัย และงานบริการวิชาการ ซึ่งเป็น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กิจของทาง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มหาวิทยาลัย ใช้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ความเชี่ยวชาญ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ในแต่ละคณะ</a:t>
            </a:r>
            <a:r>
              <a:rPr lang="en-US" dirty="0" smtClean="0">
                <a:latin typeface="FreesiaUPC" pitchFamily="34" charset="-34"/>
                <a:cs typeface="FreesiaUPC" pitchFamily="34" charset="-34"/>
              </a:rPr>
              <a:t>/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สาขา ใช้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พื้นที่ชุมชนท้องถิ่นเป็นพื้นที่เป้าหมาย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(area based)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ในการจัดการเรียนการสอนเชิงปฏิบัติงานพื้นที่ชุมชนท้องถิ่น การรับปัญหาจากชุมชนท้องถิ่นเพื่อสร้างโจทย์วิจัย และใช้กระบวนการวิจัยตอบโจทย์วิจัยให้กับชุมชนท้องถิ่นได้ งานบริการวิชาการ ถ่ายทอดเทคโนโลยีสู่ชุมชนท้องถิ่น และการทำนุบำรุงศิลปวัฒนธรรมใน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ท้องถิ่น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หลักการและเหตุผล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7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2551544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ที่ผ่านมาทางสำนักงานคณะกรรมการการอุดมศึกษา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กำหนดนโยบายให้มหาวิทยาลัยที่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เป็น เครือข่าย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C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ของ </a:t>
            </a:r>
            <a:r>
              <a:rPr lang="th-TH" dirty="0" err="1" smtClean="0"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. เพื่อให้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เกิดการประสานงานและติดตามผลการดำเนินงานสนองพระราชดำริได้อย่างคล่องตัว และเป็นไปตาม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เป้าหมาย ทาง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มีนโยบายให้มหาวิทยาลัยแม่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ข่ายจัดตั้ง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ศูนย์ประสานงาน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ส่วน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ลูกข่ายบางส่วนที่เป็นศูนย์ประสานงานอยู่แล้วสามารถดำเนินงานฝึกอบรม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เพิ่มเติม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หลักการและเหตุผล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945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เป้าหมาย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และวัตถุประสงค์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988840"/>
            <a:ext cx="79928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thaiDist">
              <a:buFont typeface="+mj-lt"/>
              <a:buAutoNum type="arabicPeriod"/>
            </a:pPr>
            <a:r>
              <a:rPr lang="th-TH" dirty="0">
                <a:latin typeface="FreesiaUPC" pitchFamily="34" charset="-34"/>
                <a:cs typeface="FreesiaUPC" pitchFamily="34" charset="-34"/>
              </a:rPr>
              <a:t>เพื่อสนองพระราชดำริในโครงการอนุรักษ์พันธุกรรมพืชอันเนื่องมาจากพระราชดำริ สมเด็จพระเทพรัตนราชสุดาฯ สยามบรมราชกุมารี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marL="514350" lvl="0" indent="-514350" algn="thaiDist">
              <a:buFont typeface="+mj-lt"/>
              <a:buAutoNum type="arabicPeriod"/>
            </a:pPr>
            <a:endParaRPr lang="th-TH" sz="1600" dirty="0" smtClean="0">
              <a:latin typeface="FreesiaUPC" pitchFamily="34" charset="-34"/>
              <a:cs typeface="FreesiaUPC" pitchFamily="34" charset="-34"/>
            </a:endParaRPr>
          </a:p>
          <a:p>
            <a:pPr marL="514350" lvl="0" indent="-514350" algn="thaiDist">
              <a:buFont typeface="+mj-lt"/>
              <a:buAutoNum type="arabicPeriod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เพื่อ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จัดตั้งเป็นศูนย์ประสานงาน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- มหาวิทยาลัย............. ดำเนินงานประสานงานเพื่อขับเคลื่อนงานสนองพระราชดำริ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ทั้งภายในหน่วยงาน (ระหว่างคณะเชิง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บูรณา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การ) และระหว่างหน่วยงานภายนอก ในภาค..........................................................(ตามเครือข่าย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C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.-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9537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เป้าหมาย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และวัตถุประสงค์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988840"/>
            <a:ext cx="79928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thaiDist">
              <a:buFont typeface="+mj-lt"/>
              <a:buAutoNum type="arabicPeriod" startAt="3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เป็น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ศูนย์ข้อมูล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3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ฐานทรัพยากร ได้แก่ ฐานทรัพยากรกายภาพ ฐานทรัพยากรชีวภาพ และฐานทรัพยากรวัฒนธรรมภูมิปัญญา ในเขตภาค.........................................................(ตามเครือข่าย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C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.-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marL="514350" lvl="0" indent="-514350" algn="thaiDist">
              <a:buFont typeface="+mj-lt"/>
              <a:buAutoNum type="arabicPeriod" startAt="3"/>
            </a:pPr>
            <a:endParaRPr lang="th-TH" sz="1600" dirty="0" smtClean="0">
              <a:latin typeface="FreesiaUPC" pitchFamily="34" charset="-34"/>
              <a:cs typeface="FreesiaUPC" pitchFamily="34" charset="-34"/>
            </a:endParaRPr>
          </a:p>
          <a:p>
            <a:pPr marL="514350" lvl="0" indent="-514350" algn="thaiDist">
              <a:buFont typeface="+mj-lt"/>
              <a:buAutoNum type="arabicPeriod" startAt="3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เพื่อ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ดำเนินงานจัดฝึกอบรมวิทยากรในงานสวนพฤกษศาสตร์โรงเรียน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ดำเนินการตามกรอบนโยบายในการช่วยสนับสนุน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ขยายผลในการสร้างจิตสำนึกในการอนุรักษ์ทรัพยากรได้ต่อไป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5763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เป้าหมาย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และวัตถุประสงค์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1988840"/>
            <a:ext cx="799288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thaiDist">
              <a:buFont typeface="+mj-lt"/>
              <a:buAutoNum type="arabicPeriod" startAt="5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เพื่อ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ดำเนินงานจัดฝึกอบรมวิทยากรในงานฐานทรัพยากรท้องถิ่น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ดำเนินการตามกรอบนโยบายในการช่วยสนับสนุน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ขยายผลในการสร้างจิตสำนึกในการอนุรักษ์ทรัพยากรได้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ต่อไป</a:t>
            </a:r>
          </a:p>
          <a:p>
            <a:pPr marL="514350" lvl="0" indent="-514350" algn="thaiDist">
              <a:buFont typeface="+mj-lt"/>
              <a:buAutoNum type="arabicPeriod" startAt="5"/>
            </a:pPr>
            <a:endParaRPr lang="th-TH" sz="1600" dirty="0" smtClean="0">
              <a:latin typeface="FreesiaUPC" pitchFamily="34" charset="-34"/>
              <a:cs typeface="FreesiaUPC" pitchFamily="34" charset="-34"/>
            </a:endParaRPr>
          </a:p>
          <a:p>
            <a:pPr marL="514350" lvl="0" indent="-514350" algn="thaiDist">
              <a:buFont typeface="+mj-lt"/>
              <a:buAutoNum type="arabicPeriod" startAt="5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ใช้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กิจของมหาวิทยาลัย..........เพื่อสนับสนุนการอนุรักษ์และใช้ประโยชน์ทรัพยากรอย่างยั่งยืนของชุมชน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ท้องถิ่น</a:t>
            </a:r>
          </a:p>
          <a:p>
            <a:pPr lvl="0" algn="thaiDist"/>
            <a:endParaRPr lang="th-TH" dirty="0"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dirty="0">
                <a:latin typeface="FreesiaUPC" pitchFamily="34" charset="-34"/>
                <a:cs typeface="FreesiaUPC" pitchFamily="34" charset="-34"/>
              </a:rPr>
              <a:t>ฯลฯ 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900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กิจ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988840"/>
            <a:ext cx="813690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thaiDist">
              <a:buFont typeface="+mj-lt"/>
              <a:buAutoNum type="arabicPeriod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เพื่อ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สนองพระราชดำริในโครงการอนุรักษ์พันธุกรรมพืชอันเนื่องมาจากพระราชดำริ สมเด็จพระเทพรัตนราชสุดาฯ สยามบรมราชกุมารี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marL="514350" lvl="0" indent="-514350" algn="thaiDist">
              <a:buFont typeface="+mj-lt"/>
              <a:buAutoNum type="arabicPeriod"/>
            </a:pPr>
            <a:endParaRPr lang="th-TH" sz="1600" dirty="0" smtClean="0">
              <a:latin typeface="FreesiaUPC" pitchFamily="34" charset="-34"/>
              <a:cs typeface="FreesiaUPC" pitchFamily="34" charset="-34"/>
            </a:endParaRPr>
          </a:p>
          <a:p>
            <a:pPr marL="514350" lvl="0" indent="-514350" algn="thaiDist">
              <a:buFont typeface="+mj-lt"/>
              <a:buAutoNum type="arabicPeriod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เพื่อ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ประสานงานโครงการอนุรักษ์พันธุกรรมพืชอันเนื่องมาจากพระราชดำริฯ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ในภาค..........................................................(ตามเครือข่าย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C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.-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)</a:t>
            </a:r>
          </a:p>
          <a:p>
            <a:pPr marL="514350" lvl="0" indent="-514350" algn="thaiDist">
              <a:buFont typeface="+mj-lt"/>
              <a:buAutoNum type="arabicPeriod"/>
            </a:pPr>
            <a:endParaRPr lang="th-TH" sz="1600" dirty="0" smtClean="0">
              <a:latin typeface="FreesiaUPC" pitchFamily="34" charset="-34"/>
              <a:cs typeface="FreesiaUPC" pitchFamily="34" charset="-34"/>
            </a:endParaRPr>
          </a:p>
          <a:p>
            <a:pPr marL="514350" lvl="0" indent="-514350" algn="thaiDist">
              <a:buFont typeface="+mj-lt"/>
              <a:buAutoNum type="arabicPeriod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จัดทำ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ฐานข้อมูลทรัพยากรท้องถิ่นในเขตภาค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...................................... (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ตามเครือข่าย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C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.-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สกอ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745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กิจ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988840"/>
            <a:ext cx="813690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thaiDist">
              <a:buFont typeface="+mj-lt"/>
              <a:buAutoNum type="arabicPeriod" startAt="4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อบรม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ครู เพื่อสร้างและพัฒนาบุคลากรที่จะไปดำเนินงานสร้างจิตสำนึกในการอนุรักษ์และพัฒนาทรัพยากรด้วยกระบวนการงานสวนพฤกษศาสตร์โรงเรียน </a:t>
            </a:r>
            <a:r>
              <a:rPr lang="th-TH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.</a:t>
            </a:r>
          </a:p>
          <a:p>
            <a:pPr marL="514350" lvl="0" indent="-514350" algn="thaiDist">
              <a:buFont typeface="+mj-lt"/>
              <a:buAutoNum type="arabicPeriod" startAt="4"/>
            </a:pPr>
            <a:endParaRPr lang="th-TH" sz="1600" dirty="0" smtClean="0">
              <a:latin typeface="FreesiaUPC" pitchFamily="34" charset="-34"/>
              <a:cs typeface="FreesiaUPC" pitchFamily="34" charset="-34"/>
            </a:endParaRPr>
          </a:p>
          <a:p>
            <a:pPr marL="514350" lvl="0" indent="-514350" algn="thaiDist">
              <a:buFont typeface="+mj-lt"/>
              <a:buAutoNum type="arabicPeriod" startAt="4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อบรม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บุคลากรของ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อปท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เพื่อสร้างและพัฒนาบุคลากรที่จะไปดำเนินงานสร้างจิตสำนึกในการอนุรักษ์และพัฒนาทรัพยากรด้วยกระบวนการงานฐานทรัพยากรท้องถิ่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1740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กิจ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988840"/>
            <a:ext cx="81369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thaiDist">
              <a:buFont typeface="+mj-lt"/>
              <a:buAutoNum type="arabicPeriod" startAt="6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ใช้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กิจของมหาวิทยาลัย...............ด้านการเรียนการสอน งานวิจัย งานบริการวิชาการ และงานทำนุบำรุงศิลปวัฒนธรรมเพื่อการอนุรักษ์และใช้ประโยชน์ทรัพยากรอย่างยั่งยืน ในพื้นที่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อปท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เป้าหมาย และพัฒนาผลิตภัณฑ์จากฐานชีวภาพที่นำไปสู่ผลิตภัณฑ์ที่มีมาตรฐาน สร้างรายได้ให้กับชุมชนท้องถิ่น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3783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/>
          <a:srcRect l="6832" r="22457"/>
          <a:stretch/>
        </p:blipFill>
        <p:spPr>
          <a:xfrm>
            <a:off x="-19743" y="-15697"/>
            <a:ext cx="9200256" cy="7315200"/>
          </a:xfrm>
          <a:prstGeom prst="rect">
            <a:avLst/>
          </a:prstGeom>
        </p:spPr>
      </p:pic>
      <p:sp>
        <p:nvSpPr>
          <p:cNvPr id="5" name="สี่เหลี่ยมมุมมน 4"/>
          <p:cNvSpPr/>
          <p:nvPr/>
        </p:nvSpPr>
        <p:spPr>
          <a:xfrm>
            <a:off x="4762406" y="4379556"/>
            <a:ext cx="1531076" cy="296756"/>
          </a:xfrm>
          <a:prstGeom prst="roundRect">
            <a:avLst/>
          </a:prstGeom>
          <a:noFill/>
          <a:ln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โครงสร้างหน่วยงาน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2336681"/>
            <a:ext cx="79928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ศูนย์ประสานงานโครงการอนุรักษ์พันธุกรรมพืชอันเนื่องมาจากพระราชดำริฯ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มหาวิทยาลัย................................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– ....ชื่อย่อหน่วยงาน.....) สนองพระราชดำริโดยมหาวิทยาลัย..........................เป็นหน่วยงานที่จัดตั้งขึ้นตามพระราชบัญญัติมหาวิทยาลัย...........ผ่านการพิจารณาเห็นชอบจากสภามหาวิทยาลัย...................โดยมีคณะกรรมการบริหารศูนย์ฯ เป็นผู้กำกับดูแล และมีผู้อำนวยการศูนย์ฯ เป็นผู้รับผิดชอบมีการจัดทำแผนงบประมาณที่เป็นงบปกติผนวกเข้ากับแผนแม่บทและแผนปฏิบัติงาน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5417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โครงสร้างหน่วยงาน</a:t>
            </a:r>
            <a:endParaRPr lang="th-TH" b="1" dirty="0">
              <a:solidFill>
                <a:schemeClr val="bg1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2336681"/>
            <a:ext cx="79928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มี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โครงสร้างการบริหารงานออกเป็น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3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สำนักงาน ได้แก่ </a:t>
            </a:r>
            <a:endParaRPr lang="th-TH" dirty="0" smtClean="0">
              <a:latin typeface="FreesiaUPC" pitchFamily="34" charset="-34"/>
              <a:cs typeface="FreesiaUPC" pitchFamily="34" charset="-34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สำนักงาน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ประสานงานโครงการอนุรักษ์พันธุกรรมพืชอันเนื่องมาจากพระราชดำริฯ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- มหาวิทยาลัย................... </a:t>
            </a:r>
            <a:endParaRPr lang="th-TH" dirty="0" smtClean="0">
              <a:latin typeface="FreesiaUPC" pitchFamily="34" charset="-34"/>
              <a:cs typeface="FreesiaUPC" pitchFamily="34" charset="-34"/>
            </a:endParaRP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สำนักงาน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ฝึกอบรมโครงการอนุรักษ์พันธุกรรมพืชอันเนื่องมาจากพระราชดำริฯ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- มหาวิทยาลัย................... </a:t>
            </a:r>
          </a:p>
          <a:p>
            <a:pPr marL="457200" indent="-457200" algn="thaiDist">
              <a:buFont typeface="Arial" pitchFamily="34" charset="0"/>
              <a:buChar char="•"/>
            </a:pP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สำนักงาน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อนุรักษ์และใช้ประโยชน์ทรัพยากรโครงการอนุรักษ์พันธุกรรมพืชอันเนื่องมาจากพระราชดำริฯ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 - มหาวิทยาลัย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911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สำนักงาน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ประสานงานโครงการอนุรักษ์พันธุกรรมพืช </a:t>
            </a:r>
            <a:endParaRPr lang="th-TH" sz="24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endParaRPr>
          </a:p>
          <a:p>
            <a:pPr algn="ctr"/>
            <a:r>
              <a:rPr lang="th-TH" sz="2400" b="1" dirty="0" err="1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. 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– มหาวิทยาลัย.........................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2336681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	มี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หน้าที่ในการประสานงานกับเครือข่ายหน่วยงานภายในของมหาวิทยาลัยในการสนองพระราชดำริ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รวมทั้งประสานงานกับหน่วยงานร่วมสนองพระราชดำริ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ภายนอกมหาวิทยาลัย รวมทั้งเครือข่ายโรงเรียนสมาชิกงานสวนพฤกษศาสตร์โรงเรียน และเครือข่ายองค์กรปกครองส่วนท้องถิ่นที่สนองพระราชดำริในงานฐานทรัพยากรท้องถิ่น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ในภาค.............. เพื่อให้การดำเนินกิจกรรมเป็นไปตามกรอบนโยบายของ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8203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สำนักงาน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ฝึกอบรมโครงการอนุรักษ์พันธุกรรม</a:t>
            </a:r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พืช</a:t>
            </a:r>
          </a:p>
          <a:p>
            <a:pPr algn="ctr"/>
            <a:r>
              <a:rPr lang="th-TH" sz="2400" b="1" dirty="0" err="1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. 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– มหาวิทยาลัย..........................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2336681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>
                <a:latin typeface="FreesiaUPC" pitchFamily="34" charset="-34"/>
                <a:cs typeface="FreesiaUPC" pitchFamily="34" charset="-34"/>
              </a:rPr>
              <a:t>	มีหน้าที่เป็นหน่วยอบรมการดำเนินงานสวนพฤกษศาสตร์โรงเรียน และงานฐานทรัพยากรท้องถิ่น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ให้กับครูอาจารย์ของโรงเรียนสมาชิกงานสวนพฤกษศาสตร์โรงเรียน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และบุคลากรขององค์กรปกครองส่วนท้องถิ่นที่สนองพระราชดำริในงานฐานทรัพยากรท้องถิ่น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รวมทั้งเป็นพี่เลี้ยงในการบริหารจัดการฐานข้อมูลทรัพยากรท้องถิ่นให้กับองค์กรปกครองส่วนท้องถิ่นและจังหวัด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733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สำนักงาน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อนุรักษ์และใช้ประโยชน์ทรัพยากรโครงการอนุรักษ์พันธุกรรมพืชอันเนื่องมาจากพระราชดำริ</a:t>
            </a:r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ฯ (</a:t>
            </a:r>
            <a:r>
              <a:rPr lang="th-TH" sz="2400" b="1" dirty="0" err="1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.) - มหาวิทยาลัย...................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2333198"/>
            <a:ext cx="7992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latin typeface="FreesiaUPC" pitchFamily="34" charset="-34"/>
                <a:cs typeface="FreesiaUPC" pitchFamily="34" charset="-34"/>
              </a:rPr>
              <a:t>	มี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หน้าที่ในการอนุรักษ์และใช้ประโยชน์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ทรัพยากร โดย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การวิเคราะห์ สังเคราะห์ผลการดำเนินงานสนองพระราชดำริ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ของมหาวิทยาลัย รวมทั้งหน่วยงานเครือข่ายต่างๆ ในภูมิภาค เพื่อวางแผนในการพัฒนาทรัพยากรสู่การใช้ประโยชน์อย่าง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ยั่งยืน</a:t>
            </a:r>
          </a:p>
        </p:txBody>
      </p:sp>
    </p:spTree>
    <p:extLst>
      <p:ext uri="{BB962C8B-B14F-4D97-AF65-F5344CB8AC3E}">
        <p14:creationId xmlns:p14="http://schemas.microsoft.com/office/powerpoint/2010/main" val="28146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สำนักงาน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อนุรักษ์และใช้ประโยชน์ทรัพยากรโครงการอนุรักษ์พันธุกรรมพืชอันเนื่องมาจากพระราชดำริ</a:t>
            </a:r>
            <a:r>
              <a:rPr lang="th-TH" sz="2400" b="1" dirty="0" smtClean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ฯ (</a:t>
            </a:r>
            <a:r>
              <a:rPr lang="th-TH" sz="2400" b="1" dirty="0" err="1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sz="2400" b="1" dirty="0">
                <a:solidFill>
                  <a:schemeClr val="tx1"/>
                </a:solidFill>
                <a:latin typeface="FreesiaUPC" pitchFamily="34" charset="-34"/>
                <a:cs typeface="FreesiaUPC" pitchFamily="34" charset="-34"/>
              </a:rPr>
              <a:t>.) - มหาวิทยาลัย...................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2262351"/>
            <a:ext cx="7992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ประสานงาน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กำหนดในการใช้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กิจของมหาวิทยาลัยสนองพระราชดำริ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เพื่อวิจัยพัฒนา บริการวิชาการ นำไปสู่การพัฒนาผลิตภัณฑ์ที่เป็นประโยชน์ต่อท้องถิ่น โดยการสร้าง/ระดมเครือข่ายคณาจารย์ ผู้เชี่ยวชาญจากทุกสำนักวิชาของมหาวิทยาลัย...... รวมทั้งนักวิจัยจากภายนอกที่เกี่ยวข้องมาร่วมดำเนินการในพื้นที่ชุมชนท้องถิ่นเป้าหมาย (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อปท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.)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0333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116629"/>
            <a:ext cx="7812361" cy="50405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แผนผัง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โครงสร้างการบริหารงาน</a:t>
            </a:r>
          </a:p>
        </p:txBody>
      </p:sp>
      <p:sp>
        <p:nvSpPr>
          <p:cNvPr id="3" name="Straight Connector 2"/>
          <p:cNvSpPr>
            <a:spLocks noChangeShapeType="1"/>
          </p:cNvSpPr>
          <p:nvPr/>
        </p:nvSpPr>
        <p:spPr bwMode="auto">
          <a:xfrm>
            <a:off x="4341863" y="1193899"/>
            <a:ext cx="0" cy="1174750"/>
          </a:xfrm>
          <a:prstGeom prst="line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Straight Connector 5"/>
          <p:cNvSpPr>
            <a:spLocks noChangeShapeType="1"/>
          </p:cNvSpPr>
          <p:nvPr/>
        </p:nvSpPr>
        <p:spPr bwMode="auto">
          <a:xfrm>
            <a:off x="4341863" y="1778099"/>
            <a:ext cx="355600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1" name="Straight Connector 6"/>
          <p:cNvSpPr>
            <a:spLocks noChangeShapeType="1"/>
          </p:cNvSpPr>
          <p:nvPr/>
        </p:nvSpPr>
        <p:spPr bwMode="auto">
          <a:xfrm>
            <a:off x="4341863" y="3070324"/>
            <a:ext cx="6970" cy="1087438"/>
          </a:xfrm>
          <a:prstGeom prst="line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3" name="Straight Connector 8"/>
          <p:cNvSpPr>
            <a:spLocks noChangeShapeType="1"/>
          </p:cNvSpPr>
          <p:nvPr/>
        </p:nvSpPr>
        <p:spPr bwMode="auto">
          <a:xfrm>
            <a:off x="4348213" y="3622774"/>
            <a:ext cx="301625" cy="0"/>
          </a:xfrm>
          <a:prstGeom prst="line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4" name="Straight Connector 10"/>
          <p:cNvSpPr>
            <a:spLocks noChangeShapeType="1"/>
          </p:cNvSpPr>
          <p:nvPr/>
        </p:nvSpPr>
        <p:spPr bwMode="auto">
          <a:xfrm flipV="1">
            <a:off x="1782813" y="4145062"/>
            <a:ext cx="5118100" cy="12700"/>
          </a:xfrm>
          <a:prstGeom prst="line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8" name="Straight Connector 14"/>
          <p:cNvSpPr>
            <a:spLocks noChangeShapeType="1"/>
          </p:cNvSpPr>
          <p:nvPr/>
        </p:nvSpPr>
        <p:spPr bwMode="auto">
          <a:xfrm>
            <a:off x="1789163" y="4157762"/>
            <a:ext cx="0" cy="239712"/>
          </a:xfrm>
          <a:prstGeom prst="line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9" name="Straight Connector 15"/>
          <p:cNvSpPr>
            <a:spLocks noChangeShapeType="1"/>
          </p:cNvSpPr>
          <p:nvPr/>
        </p:nvSpPr>
        <p:spPr bwMode="auto">
          <a:xfrm>
            <a:off x="4348833" y="4145062"/>
            <a:ext cx="0" cy="238125"/>
          </a:xfrm>
          <a:prstGeom prst="line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0" name="Straight Connector 16"/>
          <p:cNvSpPr>
            <a:spLocks noChangeShapeType="1"/>
          </p:cNvSpPr>
          <p:nvPr/>
        </p:nvSpPr>
        <p:spPr bwMode="auto">
          <a:xfrm>
            <a:off x="6880276" y="4135537"/>
            <a:ext cx="0" cy="239712"/>
          </a:xfrm>
          <a:prstGeom prst="line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1195438" y="5243612"/>
            <a:ext cx="1543050" cy="1133475"/>
            <a:chOff x="0" y="0"/>
            <a:chExt cx="15421" cy="1132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0" y="1637"/>
              <a:ext cx="12419" cy="6688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1501" y="3138"/>
              <a:ext cx="12419" cy="6688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3002" y="4640"/>
              <a:ext cx="12419" cy="6687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5" name="Straight Connector 20"/>
            <p:cNvSpPr>
              <a:spLocks noChangeShapeType="1"/>
            </p:cNvSpPr>
            <p:nvPr/>
          </p:nvSpPr>
          <p:spPr bwMode="auto">
            <a:xfrm>
              <a:off x="5800" y="0"/>
              <a:ext cx="68" cy="1705"/>
            </a:xfrm>
            <a:prstGeom prst="line">
              <a:avLst/>
            </a:prstGeom>
            <a:grpFill/>
            <a:ln w="19050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26" name="Group 22"/>
          <p:cNvGrpSpPr>
            <a:grpSpLocks/>
          </p:cNvGrpSpPr>
          <p:nvPr/>
        </p:nvGrpSpPr>
        <p:grpSpPr bwMode="auto">
          <a:xfrm>
            <a:off x="3727501" y="5254724"/>
            <a:ext cx="1543050" cy="1133475"/>
            <a:chOff x="0" y="0"/>
            <a:chExt cx="15421" cy="1132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0" y="1637"/>
              <a:ext cx="12419" cy="6688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1501" y="3138"/>
              <a:ext cx="12419" cy="6688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3002" y="4640"/>
              <a:ext cx="12419" cy="6687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30" name="Straight Connector 26"/>
            <p:cNvSpPr>
              <a:spLocks noChangeShapeType="1"/>
            </p:cNvSpPr>
            <p:nvPr/>
          </p:nvSpPr>
          <p:spPr bwMode="auto">
            <a:xfrm>
              <a:off x="5800" y="0"/>
              <a:ext cx="68" cy="1705"/>
            </a:xfrm>
            <a:prstGeom prst="line">
              <a:avLst/>
            </a:prstGeom>
            <a:grpFill/>
            <a:ln w="19050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grpSp>
        <p:nvGrpSpPr>
          <p:cNvPr id="31" name="Group 27"/>
          <p:cNvGrpSpPr>
            <a:grpSpLocks/>
          </p:cNvGrpSpPr>
          <p:nvPr/>
        </p:nvGrpSpPr>
        <p:grpSpPr bwMode="auto">
          <a:xfrm>
            <a:off x="6300838" y="5242024"/>
            <a:ext cx="1543050" cy="1133475"/>
            <a:chOff x="0" y="0"/>
            <a:chExt cx="15421" cy="1132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7168" name="Rectangle 28"/>
            <p:cNvSpPr>
              <a:spLocks noChangeArrowheads="1"/>
            </p:cNvSpPr>
            <p:nvPr/>
          </p:nvSpPr>
          <p:spPr bwMode="auto">
            <a:xfrm>
              <a:off x="0" y="1637"/>
              <a:ext cx="12419" cy="6688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169" name="Rectangle 29"/>
            <p:cNvSpPr>
              <a:spLocks noChangeArrowheads="1"/>
            </p:cNvSpPr>
            <p:nvPr/>
          </p:nvSpPr>
          <p:spPr bwMode="auto">
            <a:xfrm>
              <a:off x="1501" y="3138"/>
              <a:ext cx="12419" cy="6688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170" name="Rectangle 30"/>
            <p:cNvSpPr>
              <a:spLocks noChangeArrowheads="1"/>
            </p:cNvSpPr>
            <p:nvPr/>
          </p:nvSpPr>
          <p:spPr bwMode="auto">
            <a:xfrm>
              <a:off x="3002" y="4640"/>
              <a:ext cx="12419" cy="6687"/>
            </a:xfrm>
            <a:prstGeom prst="rect">
              <a:avLst/>
            </a:prstGeom>
            <a:grpFill/>
            <a:ln w="12700">
              <a:solidFill>
                <a:srgbClr val="1F3763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  <p:sp>
          <p:nvSpPr>
            <p:cNvPr id="7171" name="Straight Connector 31"/>
            <p:cNvSpPr>
              <a:spLocks noChangeShapeType="1"/>
            </p:cNvSpPr>
            <p:nvPr/>
          </p:nvSpPr>
          <p:spPr bwMode="auto">
            <a:xfrm>
              <a:off x="5800" y="0"/>
              <a:ext cx="68" cy="1705"/>
            </a:xfrm>
            <a:prstGeom prst="line">
              <a:avLst/>
            </a:prstGeom>
            <a:grpFill/>
            <a:ln w="19050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/>
            </a:p>
          </p:txBody>
        </p:sp>
      </p:grpSp>
      <p:sp>
        <p:nvSpPr>
          <p:cNvPr id="717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7174" name="Rectangle 3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14713" y="836712"/>
            <a:ext cx="2633663" cy="43021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อธิการบดีมหาวิทยาลัย............................</a:t>
            </a: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662538" y="1528862"/>
            <a:ext cx="2060575" cy="6286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คณะกรรมการบริหารศูนย์ประสานงาน 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อพ.สธ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.- มหาวิทยาลัย..........</a:t>
            </a: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331640" y="2295625"/>
            <a:ext cx="6047679" cy="774700"/>
          </a:xfrm>
          <a:prstGeom prst="rect">
            <a:avLst/>
          </a:prstGeom>
          <a:solidFill>
            <a:srgbClr val="4472C4"/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ผู้อำนวยการศูนย์ประสานงานโครงการอนุรักษ์พันธุกรรมพืชอันเนื่องมาจากพระราชดำริ </a:t>
            </a:r>
            <a:endParaRPr kumimoji="0" lang="en-US" sz="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FreesiaUPC" pitchFamily="34" charset="-34"/>
              <a:cs typeface="FreesiaUPC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สมเด็จพระเทพรัตนราชสุดาฯ สยามบรมราชกุมารี สนองพระราชดำริโดย มหาวิทยาลัย..................</a:t>
            </a:r>
            <a:endParaRPr kumimoji="0" lang="th-TH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635551" y="3140968"/>
            <a:ext cx="2211387" cy="949325"/>
          </a:xfrm>
          <a:prstGeom prst="rect">
            <a:avLst/>
          </a:prstGeom>
          <a:noFill/>
          <a:ln w="12700">
            <a:solidFill>
              <a:srgbClr val="1F376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รองผู้อำนวยการศูนย์ประสานงานโครงการอนุรักษ์พันธุกรรมพืชอันเนื่องมาจากพระราชดำริ สมเด็จพระเทพรัตนราชสุดาฯ สยามบรมราชกุมารี สนองพระราชดำริโดย มหาวิทยาลัย..................</a:t>
            </a: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386734" y="4375249"/>
            <a:ext cx="1977354" cy="947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หัวหน้าสำนักงานฝึกอบรม</a:t>
            </a:r>
            <a:endParaRPr kumimoji="0" lang="en-US" sz="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อพ.สธ. - มหาวิทยาลัย...........</a:t>
            </a:r>
            <a:endParaRPr kumimoji="0" lang="th-TH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827584" y="4403824"/>
            <a:ext cx="1977355" cy="947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หัวหน้าสำนักงานประสานงาน </a:t>
            </a:r>
            <a:endParaRPr kumimoji="0" lang="en-US" sz="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อพ.สธ. - มหาวิทยาลัย...........</a:t>
            </a:r>
            <a:endParaRPr kumimoji="0" lang="th-TH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5907014" y="4365724"/>
            <a:ext cx="1977354" cy="9477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FreesiaUPC" pitchFamily="34" charset="-34"/>
                <a:ea typeface="Calibri" pitchFamily="34" charset="0"/>
                <a:cs typeface="FreesiaUPC" pitchFamily="34" charset="-34"/>
              </a:rPr>
              <a:t>หัวหน้าสำนักงานอนุรักษ์และใช้ประโยชน์ทรัพยากร อพ.สธ. - มหาวิทยาลัย...........</a:t>
            </a:r>
            <a:endParaRPr kumimoji="0" lang="th-TH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eesiaUPC" pitchFamily="34" charset="-34"/>
              <a:cs typeface="Frees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9429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2193826"/>
            <a:ext cx="81369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>
                <a:latin typeface="FreesiaUPC" pitchFamily="34" charset="-34"/>
                <a:cs typeface="FreesiaUPC" pitchFamily="34" charset="-34"/>
              </a:rPr>
              <a:t>	บุคลากรประจำศูนย์ประสานงาน </a:t>
            </a:r>
            <a:r>
              <a:rPr lang="th-TH" dirty="0" err="1" smtClean="0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. – มหาวิทยาลัย 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คือ ผู้ประสานงาน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– มหาวิทยาลัย ส่วนการดำเนินงานของศูนย์ฝึกอบรม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- มหาวิทยาลัย จำเป็นต้องมีบุคลากรประจำในตำแหน่งวิทยากร อย่างน้อย </a:t>
            </a:r>
            <a:r>
              <a:rPr lang="en-US" dirty="0">
                <a:latin typeface="FreesiaUPC" pitchFamily="34" charset="-34"/>
                <a:cs typeface="FreesiaUPC" pitchFamily="34" charset="-34"/>
              </a:rPr>
              <a:t>5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 อัตรา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แผน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อัตรากำลังบุคลากรเพื่อปฏิบัติงาน</a:t>
            </a:r>
          </a:p>
        </p:txBody>
      </p:sp>
    </p:spTree>
    <p:extLst>
      <p:ext uri="{BB962C8B-B14F-4D97-AF65-F5344CB8AC3E}">
        <p14:creationId xmlns:p14="http://schemas.microsoft.com/office/powerpoint/2010/main" val="153198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2193826"/>
            <a:ext cx="81369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>
                <a:latin typeface="FreesiaUPC" pitchFamily="34" charset="-34"/>
                <a:cs typeface="FreesiaUPC" pitchFamily="34" charset="-34"/>
              </a:rPr>
              <a:t>	</a:t>
            </a:r>
            <a:r>
              <a:rPr lang="th-TH" dirty="0" smtClean="0">
                <a:latin typeface="FreesiaUPC" pitchFamily="34" charset="-34"/>
                <a:cs typeface="FreesiaUPC" pitchFamily="34" charset="-34"/>
              </a:rPr>
              <a:t>วิทยากร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จะต้องผ่านการฝึกอบรมวิทยากรในงานสวนพฤกษศาสตร์โรงเรียน และงานฐานทรัพยากรท้องถิ่น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รวมทั้งผ่านการทดสอบจาก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จนได้รับใบประกาศก่อน จึงจะไปปฏิบัติหน้าที่เป็นวิทยากรประจำศูนย์ฝึกอบรม 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อพ.สธ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. – มหาวิทยาลัย เพื่อดำเนินงานตาม</a:t>
            </a:r>
            <a:r>
              <a:rPr lang="th-TH" dirty="0" err="1">
                <a:latin typeface="FreesiaUPC" pitchFamily="34" charset="-34"/>
                <a:cs typeface="FreesiaUPC" pitchFamily="34" charset="-34"/>
              </a:rPr>
              <a:t>พันธ</a:t>
            </a:r>
            <a:r>
              <a:rPr lang="th-TH" dirty="0">
                <a:latin typeface="FreesiaUPC" pitchFamily="34" charset="-34"/>
                <a:cs typeface="FreesiaUPC" pitchFamily="34" charset="-34"/>
              </a:rPr>
              <a:t>กิจตามเป้าหมายได้ต่อไป</a:t>
            </a:r>
            <a:endParaRPr lang="en-US" dirty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แผน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อัตรากำลังบุคลากรเพื่อปฏิบัติงาน</a:t>
            </a:r>
          </a:p>
        </p:txBody>
      </p:sp>
    </p:spTree>
    <p:extLst>
      <p:ext uri="{BB962C8B-B14F-4D97-AF65-F5344CB8AC3E}">
        <p14:creationId xmlns:p14="http://schemas.microsoft.com/office/powerpoint/2010/main" val="418210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5400000">
            <a:off x="4046344" y="-84478"/>
            <a:ext cx="5013177" cy="518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ผลการค้นหารูปภาพสำหรับ อพ สธ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08112" cy="139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à¸à¸¥à¸à¸²à¸£à¸à¹à¸à¸«à¸²à¸£à¸¹à¸à¸ à¸²à¸à¸ªà¸³à¸«à¸£à¸±à¸ vector fre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96"/>
          <a:stretch/>
        </p:blipFill>
        <p:spPr bwMode="auto">
          <a:xfrm rot="16200000">
            <a:off x="39321" y="4485563"/>
            <a:ext cx="2333123" cy="241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1331640" y="620688"/>
            <a:ext cx="7812361" cy="79209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แผน</a:t>
            </a:r>
            <a:r>
              <a:rPr lang="th-TH" b="1" dirty="0">
                <a:solidFill>
                  <a:schemeClr val="bg1"/>
                </a:solidFill>
                <a:latin typeface="FreesiaUPC" pitchFamily="34" charset="-34"/>
                <a:cs typeface="FreesiaUPC" pitchFamily="34" charset="-34"/>
              </a:rPr>
              <a:t>งบประมาณ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/>
          </p:nvPr>
        </p:nvGraphicFramePr>
        <p:xfrm>
          <a:off x="611560" y="2060848"/>
          <a:ext cx="7992888" cy="300037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897148"/>
                <a:gridCol w="1251302"/>
                <a:gridCol w="1321823"/>
                <a:gridCol w="1321823"/>
                <a:gridCol w="1200792"/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รายละเอียดงบประมาณ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ปีงบประมาณ พ.ศ.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2561</a:t>
                      </a:r>
                      <a:endParaRPr lang="en-US" sz="1600" b="1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2562</a:t>
                      </a:r>
                      <a:endParaRPr lang="en-US" sz="1600" b="1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2563</a:t>
                      </a:r>
                      <a:endParaRPr lang="en-US" sz="1600" b="1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2564</a:t>
                      </a:r>
                      <a:endParaRPr lang="en-US" sz="1600" b="1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cs"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FreesiaUPC" pitchFamily="34" charset="-34"/>
                          <a:ea typeface="+mn-ea"/>
                          <a:cs typeface="FreesiaUPC" pitchFamily="34" charset="-34"/>
                        </a:rPr>
                        <a:t>1. </a:t>
                      </a:r>
                      <a:r>
                        <a:rPr lang="th-TH" sz="2400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บุคลากร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cs"/>
                        <a:buNone/>
                      </a:pPr>
                      <a:r>
                        <a:rPr lang="en-US" sz="2400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2. </a:t>
                      </a:r>
                      <a:r>
                        <a:rPr lang="th-TH" sz="2400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สาธารณูปโภค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cs"/>
                        <a:buNone/>
                      </a:pPr>
                      <a:r>
                        <a:rPr lang="en-US" sz="2400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3. </a:t>
                      </a:r>
                      <a:r>
                        <a:rPr lang="th-TH" sz="2400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ค่า</a:t>
                      </a:r>
                      <a:r>
                        <a:rPr lang="th-TH" sz="2400" dirty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ใช้สอย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cs"/>
                        <a:buNone/>
                      </a:pPr>
                      <a:r>
                        <a:rPr lang="en-US" sz="2400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4. </a:t>
                      </a:r>
                      <a:r>
                        <a:rPr lang="th-TH" sz="2400" dirty="0" smtClean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ครุภัณฑ์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....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รวม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thaiDi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FreesiaUPC" pitchFamily="34" charset="-34"/>
                          <a:cs typeface="FreesiaUPC" pitchFamily="34" charset="-34"/>
                        </a:rPr>
                        <a:t> </a:t>
                      </a:r>
                      <a:endParaRPr lang="en-US" sz="1600" dirty="0">
                        <a:effectLst/>
                        <a:latin typeface="FreesiaUPC" pitchFamily="34" charset="-34"/>
                        <a:ea typeface="Calibri"/>
                        <a:cs typeface="FreesiaUPC" pitchFamily="34" charset="-3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38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Mimosa design template</Template>
  <TotalTime>11361</TotalTime>
  <Words>4289</Words>
  <Application>Microsoft Office PowerPoint</Application>
  <PresentationFormat>On-screen Show (4:3)</PresentationFormat>
  <Paragraphs>584</Paragraphs>
  <Slides>101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101</vt:i4>
      </vt:variant>
    </vt:vector>
  </HeadingPairs>
  <TitlesOfParts>
    <vt:vector size="120" baseType="lpstr">
      <vt:lpstr>SimSun</vt:lpstr>
      <vt:lpstr>Angsana New</vt:lpstr>
      <vt:lpstr>Arial</vt:lpstr>
      <vt:lpstr>Calibri</vt:lpstr>
      <vt:lpstr>Cordia New</vt:lpstr>
      <vt:lpstr>FreesiaUPC</vt:lpstr>
      <vt:lpstr>IrisUPC</vt:lpstr>
      <vt:lpstr>Kozuka Mincho Pr6N L</vt:lpstr>
      <vt:lpstr>Palatino Linotype</vt:lpstr>
      <vt:lpstr>Tahoma</vt:lpstr>
      <vt:lpstr>TH SarabunPSK</vt:lpstr>
      <vt:lpstr>Times New Roman</vt:lpstr>
      <vt:lpstr>Trebuchet MS</vt:lpstr>
      <vt:lpstr>Wingdings</vt:lpstr>
      <vt:lpstr>Wingdings 2</vt:lpstr>
      <vt:lpstr>2_Custom Design</vt:lpstr>
      <vt:lpstr>Custom Design</vt:lpstr>
      <vt:lpstr>1_Custom Design</vt:lpstr>
      <vt:lpstr>Opulent</vt:lpstr>
      <vt:lpstr>http://www.rspg.or.th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แผนแม่บทระยะ 5 ปีที่หก อพ.สธ.  ตุลาคม 2559 - กันยายน 2564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ข้อสังเกตในการดำเนินงานสนองพระราชดำริ อพ.สธ. ของมหาวิทยาลัย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Max Intellingent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tech001</dc:creator>
  <cp:lastModifiedBy>Windows User</cp:lastModifiedBy>
  <cp:revision>815</cp:revision>
  <dcterms:created xsi:type="dcterms:W3CDTF">2006-04-24T09:37:23Z</dcterms:created>
  <dcterms:modified xsi:type="dcterms:W3CDTF">2018-07-09T06:56:40Z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TC100690431033</vt:lpwstr>
  </property>
</Properties>
</file>