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723" r:id="rId2"/>
    <p:sldId id="701" r:id="rId3"/>
    <p:sldId id="960" r:id="rId4"/>
    <p:sldId id="961" r:id="rId5"/>
    <p:sldId id="962" r:id="rId6"/>
    <p:sldId id="963" r:id="rId7"/>
    <p:sldId id="964" r:id="rId8"/>
    <p:sldId id="965" r:id="rId9"/>
    <p:sldId id="966" r:id="rId10"/>
    <p:sldId id="967" r:id="rId11"/>
    <p:sldId id="968" r:id="rId12"/>
    <p:sldId id="969" r:id="rId13"/>
    <p:sldId id="970" r:id="rId14"/>
    <p:sldId id="971" r:id="rId15"/>
    <p:sldId id="972" r:id="rId16"/>
    <p:sldId id="973" r:id="rId17"/>
    <p:sldId id="974" r:id="rId18"/>
    <p:sldId id="975" r:id="rId19"/>
    <p:sldId id="976" r:id="rId20"/>
    <p:sldId id="977" r:id="rId21"/>
    <p:sldId id="1045" r:id="rId22"/>
    <p:sldId id="872" r:id="rId23"/>
    <p:sldId id="873" r:id="rId24"/>
    <p:sldId id="875" r:id="rId25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2E9A"/>
    <a:srgbClr val="FF3300"/>
    <a:srgbClr val="B9302D"/>
    <a:srgbClr val="CD6209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ลักษณะสีอ่อน 1 - เน้น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301B821-A1FF-4177-AEE7-76D212191A09}" styleName="ลักษณะสีปานกลาง 1 - เน้น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0A15C55-8517-42AA-B614-E9B94910E393}" styleName="ลักษณะ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ลักษณะสีปานกลาง 2 - เน้น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ลักษณะ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ลักษณะสีปานกลาง 3 - เน้น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ลักษณะสีปานกลาง 3 - เน้น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34" autoAdjust="0"/>
    <p:restoredTop sz="57171" autoAdjust="0"/>
  </p:normalViewPr>
  <p:slideViewPr>
    <p:cSldViewPr>
      <p:cViewPr varScale="1">
        <p:scale>
          <a:sx n="74" d="100"/>
          <a:sy n="74" d="100"/>
        </p:scale>
        <p:origin x="1260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51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4369DA-7D35-4C68-B4FE-5A1DF05CC74D}" type="doc">
      <dgm:prSet loTypeId="urn:microsoft.com/office/officeart/2005/8/layout/venn1" loCatId="relationship" qsTypeId="urn:microsoft.com/office/officeart/2005/8/quickstyle/3d2" qsCatId="3D" csTypeId="urn:microsoft.com/office/officeart/2005/8/colors/accent1_2" csCatId="accent1" phldr="1"/>
      <dgm:spPr/>
    </dgm:pt>
    <dgm:pt modelId="{98DCE160-9A75-482C-A240-9663B468E965}">
      <dgm:prSet phldrT="[ข้อความ]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th-TH" b="1" dirty="0"/>
        </a:p>
      </dgm:t>
    </dgm:pt>
    <dgm:pt modelId="{CCA01AF1-DBF9-4541-8447-D57221940F8C}" type="parTrans" cxnId="{69AB7B1D-A916-4831-A2D9-FC98575E6F09}">
      <dgm:prSet/>
      <dgm:spPr/>
      <dgm:t>
        <a:bodyPr/>
        <a:lstStyle/>
        <a:p>
          <a:endParaRPr lang="th-TH"/>
        </a:p>
      </dgm:t>
    </dgm:pt>
    <dgm:pt modelId="{60EB111A-3739-4422-8BA9-E58661AD181E}" type="sibTrans" cxnId="{69AB7B1D-A916-4831-A2D9-FC98575E6F09}">
      <dgm:prSet/>
      <dgm:spPr/>
      <dgm:t>
        <a:bodyPr/>
        <a:lstStyle/>
        <a:p>
          <a:endParaRPr lang="th-TH"/>
        </a:p>
      </dgm:t>
    </dgm:pt>
    <dgm:pt modelId="{B0346B6A-A30E-42E9-B13C-1C85C9B0D629}">
      <dgm:prSet phldrT="[ข้อความ]" custT="1"/>
      <dgm:spPr>
        <a:blipFill dpi="0" rotWithShape="0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th-TH" sz="2000" b="1" dirty="0">
            <a:solidFill>
              <a:schemeClr val="bg1"/>
            </a:solidFill>
            <a:latin typeface="FreesiaUPC" pitchFamily="34" charset="-34"/>
            <a:cs typeface="FreesiaUPC" pitchFamily="34" charset="-34"/>
          </a:endParaRPr>
        </a:p>
      </dgm:t>
    </dgm:pt>
    <dgm:pt modelId="{72F598B7-A4D8-4DE0-9FA6-9A1DB95DF092}" type="parTrans" cxnId="{9FEFE566-4FB2-42C3-8C7D-D79772A759DD}">
      <dgm:prSet/>
      <dgm:spPr/>
      <dgm:t>
        <a:bodyPr/>
        <a:lstStyle/>
        <a:p>
          <a:endParaRPr lang="th-TH"/>
        </a:p>
      </dgm:t>
    </dgm:pt>
    <dgm:pt modelId="{BCFA84A3-C66E-49B8-ADAB-2CB4A7E8FADA}" type="sibTrans" cxnId="{9FEFE566-4FB2-42C3-8C7D-D79772A759DD}">
      <dgm:prSet/>
      <dgm:spPr/>
      <dgm:t>
        <a:bodyPr/>
        <a:lstStyle/>
        <a:p>
          <a:endParaRPr lang="th-TH"/>
        </a:p>
      </dgm:t>
    </dgm:pt>
    <dgm:pt modelId="{D6F630DD-BD10-452A-B23E-588AC37A4ECE}">
      <dgm:prSet phldrT="[ข้อความ]" custT="1"/>
      <dgm:spPr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th-TH" sz="1600" b="1" dirty="0"/>
        </a:p>
      </dgm:t>
    </dgm:pt>
    <dgm:pt modelId="{27F7DBC6-CF69-4399-8847-437A5F9A7FCC}" type="parTrans" cxnId="{2C9927BA-3564-4C67-9FC8-E004CF4A754B}">
      <dgm:prSet/>
      <dgm:spPr/>
      <dgm:t>
        <a:bodyPr/>
        <a:lstStyle/>
        <a:p>
          <a:endParaRPr lang="th-TH"/>
        </a:p>
      </dgm:t>
    </dgm:pt>
    <dgm:pt modelId="{D8BEAB71-7C9C-4864-8133-AE420D1D02FE}" type="sibTrans" cxnId="{2C9927BA-3564-4C67-9FC8-E004CF4A754B}">
      <dgm:prSet/>
      <dgm:spPr/>
      <dgm:t>
        <a:bodyPr/>
        <a:lstStyle/>
        <a:p>
          <a:endParaRPr lang="th-TH"/>
        </a:p>
      </dgm:t>
    </dgm:pt>
    <dgm:pt modelId="{BB843FC3-14C1-4193-B961-199E06FEBD77}" type="pres">
      <dgm:prSet presAssocID="{854369DA-7D35-4C68-B4FE-5A1DF05CC74D}" presName="compositeShape" presStyleCnt="0">
        <dgm:presLayoutVars>
          <dgm:chMax val="7"/>
          <dgm:dir/>
          <dgm:resizeHandles val="exact"/>
        </dgm:presLayoutVars>
      </dgm:prSet>
      <dgm:spPr/>
    </dgm:pt>
    <dgm:pt modelId="{DBC8EDBE-05E9-425D-A0FE-3AAF813258FA}" type="pres">
      <dgm:prSet presAssocID="{98DCE160-9A75-482C-A240-9663B468E965}" presName="circ1" presStyleLbl="vennNode1" presStyleIdx="0" presStyleCnt="3" custLinFactNeighborX="6721" custLinFactNeighborY="-23881"/>
      <dgm:spPr/>
      <dgm:t>
        <a:bodyPr/>
        <a:lstStyle/>
        <a:p>
          <a:endParaRPr lang="th-TH"/>
        </a:p>
      </dgm:t>
    </dgm:pt>
    <dgm:pt modelId="{C9AF8C20-DDDD-4D3A-B2EC-F8D11F016C05}" type="pres">
      <dgm:prSet presAssocID="{98DCE160-9A75-482C-A240-9663B468E965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1E2C77D-6EE1-47B1-B6B8-1FD5F00D300B}" type="pres">
      <dgm:prSet presAssocID="{B0346B6A-A30E-42E9-B13C-1C85C9B0D629}" presName="circ2" presStyleLbl="vennNode1" presStyleIdx="1" presStyleCnt="3" custLinFactNeighborX="23961" custLinFactNeighborY="17991"/>
      <dgm:spPr/>
      <dgm:t>
        <a:bodyPr/>
        <a:lstStyle/>
        <a:p>
          <a:endParaRPr lang="th-TH"/>
        </a:p>
      </dgm:t>
    </dgm:pt>
    <dgm:pt modelId="{FB0FC31F-F268-44CD-9D4D-F6AE5D9AC82D}" type="pres">
      <dgm:prSet presAssocID="{B0346B6A-A30E-42E9-B13C-1C85C9B0D629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EC2624D-5BB3-4EFD-9FA8-F90D31E71C5C}" type="pres">
      <dgm:prSet presAssocID="{D6F630DD-BD10-452A-B23E-588AC37A4ECE}" presName="circ3" presStyleLbl="vennNode1" presStyleIdx="2" presStyleCnt="3" custLinFactNeighborX="-4058" custLinFactNeighborY="14640"/>
      <dgm:spPr/>
      <dgm:t>
        <a:bodyPr/>
        <a:lstStyle/>
        <a:p>
          <a:endParaRPr lang="th-TH"/>
        </a:p>
      </dgm:t>
    </dgm:pt>
    <dgm:pt modelId="{48BCE97B-B56D-4E04-8309-E350C23BA931}" type="pres">
      <dgm:prSet presAssocID="{D6F630DD-BD10-452A-B23E-588AC37A4ECE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838940DC-51A2-4C4D-B276-D164262BC549}" type="presOf" srcId="{854369DA-7D35-4C68-B4FE-5A1DF05CC74D}" destId="{BB843FC3-14C1-4193-B961-199E06FEBD77}" srcOrd="0" destOrd="0" presId="urn:microsoft.com/office/officeart/2005/8/layout/venn1"/>
    <dgm:cxn modelId="{A82A87BE-CF2C-43E4-AAC7-40D9F2B160E5}" type="presOf" srcId="{D6F630DD-BD10-452A-B23E-588AC37A4ECE}" destId="{AEC2624D-5BB3-4EFD-9FA8-F90D31E71C5C}" srcOrd="0" destOrd="0" presId="urn:microsoft.com/office/officeart/2005/8/layout/venn1"/>
    <dgm:cxn modelId="{F8BB6F43-8137-4871-B920-72E4E6822F19}" type="presOf" srcId="{B0346B6A-A30E-42E9-B13C-1C85C9B0D629}" destId="{FB0FC31F-F268-44CD-9D4D-F6AE5D9AC82D}" srcOrd="1" destOrd="0" presId="urn:microsoft.com/office/officeart/2005/8/layout/venn1"/>
    <dgm:cxn modelId="{69AB7B1D-A916-4831-A2D9-FC98575E6F09}" srcId="{854369DA-7D35-4C68-B4FE-5A1DF05CC74D}" destId="{98DCE160-9A75-482C-A240-9663B468E965}" srcOrd="0" destOrd="0" parTransId="{CCA01AF1-DBF9-4541-8447-D57221940F8C}" sibTransId="{60EB111A-3739-4422-8BA9-E58661AD181E}"/>
    <dgm:cxn modelId="{D97E488C-CDFA-4953-9311-C69F22C9B0BE}" type="presOf" srcId="{98DCE160-9A75-482C-A240-9663B468E965}" destId="{C9AF8C20-DDDD-4D3A-B2EC-F8D11F016C05}" srcOrd="1" destOrd="0" presId="urn:microsoft.com/office/officeart/2005/8/layout/venn1"/>
    <dgm:cxn modelId="{9FEFE566-4FB2-42C3-8C7D-D79772A759DD}" srcId="{854369DA-7D35-4C68-B4FE-5A1DF05CC74D}" destId="{B0346B6A-A30E-42E9-B13C-1C85C9B0D629}" srcOrd="1" destOrd="0" parTransId="{72F598B7-A4D8-4DE0-9FA6-9A1DB95DF092}" sibTransId="{BCFA84A3-C66E-49B8-ADAB-2CB4A7E8FADA}"/>
    <dgm:cxn modelId="{BF62560B-B5C4-4C7F-87FF-5080E109F1BF}" type="presOf" srcId="{98DCE160-9A75-482C-A240-9663B468E965}" destId="{DBC8EDBE-05E9-425D-A0FE-3AAF813258FA}" srcOrd="0" destOrd="0" presId="urn:microsoft.com/office/officeart/2005/8/layout/venn1"/>
    <dgm:cxn modelId="{D92644EA-5648-4222-9FEF-97F138D7AC51}" type="presOf" srcId="{B0346B6A-A30E-42E9-B13C-1C85C9B0D629}" destId="{11E2C77D-6EE1-47B1-B6B8-1FD5F00D300B}" srcOrd="0" destOrd="0" presId="urn:microsoft.com/office/officeart/2005/8/layout/venn1"/>
    <dgm:cxn modelId="{A6731104-C557-4933-847E-A3C0B5D50DAD}" type="presOf" srcId="{D6F630DD-BD10-452A-B23E-588AC37A4ECE}" destId="{48BCE97B-B56D-4E04-8309-E350C23BA931}" srcOrd="1" destOrd="0" presId="urn:microsoft.com/office/officeart/2005/8/layout/venn1"/>
    <dgm:cxn modelId="{2C9927BA-3564-4C67-9FC8-E004CF4A754B}" srcId="{854369DA-7D35-4C68-B4FE-5A1DF05CC74D}" destId="{D6F630DD-BD10-452A-B23E-588AC37A4ECE}" srcOrd="2" destOrd="0" parTransId="{27F7DBC6-CF69-4399-8847-437A5F9A7FCC}" sibTransId="{D8BEAB71-7C9C-4864-8133-AE420D1D02FE}"/>
    <dgm:cxn modelId="{92CAE462-F729-4396-8CD8-926260FAA876}" type="presParOf" srcId="{BB843FC3-14C1-4193-B961-199E06FEBD77}" destId="{DBC8EDBE-05E9-425D-A0FE-3AAF813258FA}" srcOrd="0" destOrd="0" presId="urn:microsoft.com/office/officeart/2005/8/layout/venn1"/>
    <dgm:cxn modelId="{F2C248B2-3A11-488E-A5CB-699DE6E33AFC}" type="presParOf" srcId="{BB843FC3-14C1-4193-B961-199E06FEBD77}" destId="{C9AF8C20-DDDD-4D3A-B2EC-F8D11F016C05}" srcOrd="1" destOrd="0" presId="urn:microsoft.com/office/officeart/2005/8/layout/venn1"/>
    <dgm:cxn modelId="{59FBE0B0-97B6-45D9-A8C5-13DC6EF45A4A}" type="presParOf" srcId="{BB843FC3-14C1-4193-B961-199E06FEBD77}" destId="{11E2C77D-6EE1-47B1-B6B8-1FD5F00D300B}" srcOrd="2" destOrd="0" presId="urn:microsoft.com/office/officeart/2005/8/layout/venn1"/>
    <dgm:cxn modelId="{9162673E-284E-4355-AD21-02D89CC928BE}" type="presParOf" srcId="{BB843FC3-14C1-4193-B961-199E06FEBD77}" destId="{FB0FC31F-F268-44CD-9D4D-F6AE5D9AC82D}" srcOrd="3" destOrd="0" presId="urn:microsoft.com/office/officeart/2005/8/layout/venn1"/>
    <dgm:cxn modelId="{E6A41349-EEE6-40F7-9E31-A554703AD8C9}" type="presParOf" srcId="{BB843FC3-14C1-4193-B961-199E06FEBD77}" destId="{AEC2624D-5BB3-4EFD-9FA8-F90D31E71C5C}" srcOrd="4" destOrd="0" presId="urn:microsoft.com/office/officeart/2005/8/layout/venn1"/>
    <dgm:cxn modelId="{A2505176-3F9A-40F3-A2B5-3BF1CBE1A27F}" type="presParOf" srcId="{BB843FC3-14C1-4193-B961-199E06FEBD77}" destId="{48BCE97B-B56D-4E04-8309-E350C23BA931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C8EDBE-05E9-425D-A0FE-3AAF813258FA}">
      <dsp:nvSpPr>
        <dsp:cNvPr id="0" name=""/>
        <dsp:cNvSpPr/>
      </dsp:nvSpPr>
      <dsp:spPr>
        <a:xfrm>
          <a:off x="882023" y="0"/>
          <a:ext cx="1682202" cy="1682202"/>
        </a:xfrm>
        <a:prstGeom prst="ellipse">
          <a:avLst/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100" b="1" kern="1200" dirty="0"/>
        </a:p>
      </dsp:txBody>
      <dsp:txXfrm>
        <a:off x="1106316" y="294385"/>
        <a:ext cx="1233615" cy="756991"/>
      </dsp:txXfrm>
    </dsp:sp>
    <dsp:sp modelId="{11E2C77D-6EE1-47B1-B6B8-1FD5F00D300B}">
      <dsp:nvSpPr>
        <dsp:cNvPr id="0" name=""/>
        <dsp:cNvSpPr/>
      </dsp:nvSpPr>
      <dsp:spPr>
        <a:xfrm>
          <a:off x="1537924" y="1121468"/>
          <a:ext cx="1682202" cy="1682202"/>
        </a:xfrm>
        <a:prstGeom prst="ellipse">
          <a:avLst/>
        </a:prstGeom>
        <a:blipFill dpi="0" rotWithShape="0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000" b="1" kern="1200" dirty="0">
            <a:solidFill>
              <a:schemeClr val="bg1"/>
            </a:solidFill>
            <a:latin typeface="FreesiaUPC" pitchFamily="34" charset="-34"/>
            <a:cs typeface="FreesiaUPC" pitchFamily="34" charset="-34"/>
          </a:endParaRPr>
        </a:p>
      </dsp:txBody>
      <dsp:txXfrm>
        <a:off x="2052398" y="1556037"/>
        <a:ext cx="1009321" cy="925211"/>
      </dsp:txXfrm>
    </dsp:sp>
    <dsp:sp modelId="{AEC2624D-5BB3-4EFD-9FA8-F90D31E71C5C}">
      <dsp:nvSpPr>
        <dsp:cNvPr id="0" name=""/>
        <dsp:cNvSpPr/>
      </dsp:nvSpPr>
      <dsp:spPr>
        <a:xfrm>
          <a:off x="93703" y="1121468"/>
          <a:ext cx="1682202" cy="1682202"/>
        </a:xfrm>
        <a:prstGeom prst="ellipse">
          <a:avLst/>
        </a:prstGeom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600" b="1" kern="1200" dirty="0"/>
        </a:p>
      </dsp:txBody>
      <dsp:txXfrm>
        <a:off x="252111" y="1556037"/>
        <a:ext cx="1009321" cy="9252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D00906-3313-4321-A1D4-94A24FADD0AA}" type="datetimeFigureOut">
              <a:rPr lang="th-TH" smtClean="0"/>
              <a:pPr/>
              <a:t>09/07/61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ECD1D1-A8B0-4765-A19D-6DB218A923F5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14266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6901B7C-DB07-4868-A496-797E0A194F4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4934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565275" y="1054100"/>
            <a:ext cx="3787775" cy="28416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z="1600" smtClean="0">
                <a:cs typeface="Cordia New" pitchFamily="34" charset="-34"/>
              </a:rPr>
              <a:t>Problem and situation on how to deal with biodiversity-based development </a:t>
            </a:r>
            <a:endParaRPr lang="th-TH" sz="1600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B52F700-5325-4AA6-9743-CD4311E358F5}" type="slidenum">
              <a:rPr lang="th-TH" smtClean="0">
                <a:solidFill>
                  <a:srgbClr val="000000"/>
                </a:solidFill>
              </a:rPr>
              <a:pPr/>
              <a:t>10</a:t>
            </a:fld>
            <a:endParaRPr lang="th-TH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001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1D97B-E29E-45FB-9618-8FF8584F2E81}" type="datetimeFigureOut">
              <a:rPr lang="th-TH" smtClean="0"/>
              <a:pPr/>
              <a:t>09/07/61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4F7B-A7D7-4E82-BB67-D471E28B4B60}" type="slidenum">
              <a:rPr lang="th-TH" smtClean="0"/>
              <a:pPr/>
              <a:t>‹#›</a:t>
            </a:fld>
            <a:endParaRPr lang="th-TH"/>
          </a:p>
        </p:txBody>
      </p:sp>
      <p:pic>
        <p:nvPicPr>
          <p:cNvPr id="7" name="Picture 2" descr="C:\Users\madu002\Desktop\template\รูปภาพ2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6" t="13867" r="10355" b="13867"/>
          <a:stretch/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สี่เหลี่ยมผืนผ้า 7"/>
          <p:cNvSpPr/>
          <p:nvPr userDrawn="1"/>
        </p:nvSpPr>
        <p:spPr>
          <a:xfrm>
            <a:off x="179512" y="180612"/>
            <a:ext cx="93610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88070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1D97B-E29E-45FB-9618-8FF8584F2E81}" type="datetimeFigureOut">
              <a:rPr lang="th-TH" smtClean="0"/>
              <a:pPr/>
              <a:t>09/07/61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4F7B-A7D7-4E82-BB67-D471E28B4B6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84947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1D97B-E29E-45FB-9618-8FF8584F2E81}" type="datetimeFigureOut">
              <a:rPr lang="th-TH" smtClean="0"/>
              <a:pPr/>
              <a:t>09/07/61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4F7B-A7D7-4E82-BB67-D471E28B4B6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88482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1D97B-E29E-45FB-9618-8FF8584F2E81}" type="datetimeFigureOut">
              <a:rPr lang="th-TH" smtClean="0"/>
              <a:pPr/>
              <a:t>09/07/61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4F7B-A7D7-4E82-BB67-D471E28B4B60}" type="slidenum">
              <a:rPr lang="th-TH" smtClean="0"/>
              <a:pPr/>
              <a:t>‹#›</a:t>
            </a:fld>
            <a:endParaRPr lang="th-TH"/>
          </a:p>
        </p:txBody>
      </p:sp>
      <p:pic>
        <p:nvPicPr>
          <p:cNvPr id="2051" name="Picture 3" descr="C:\Users\madu002\Desktop\template\รูปภาพ3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6" t="13789" r="10355" b="1394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3388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1D97B-E29E-45FB-9618-8FF8584F2E81}" type="datetimeFigureOut">
              <a:rPr lang="th-TH" smtClean="0"/>
              <a:pPr/>
              <a:t>09/07/61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4F7B-A7D7-4E82-BB67-D471E28B4B6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2298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1D97B-E29E-45FB-9618-8FF8584F2E81}" type="datetimeFigureOut">
              <a:rPr lang="th-TH" smtClean="0"/>
              <a:pPr/>
              <a:t>09/07/61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4F7B-A7D7-4E82-BB67-D471E28B4B6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61977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1D97B-E29E-45FB-9618-8FF8584F2E81}" type="datetimeFigureOut">
              <a:rPr lang="th-TH" smtClean="0"/>
              <a:pPr/>
              <a:t>09/07/61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4F7B-A7D7-4E82-BB67-D471E28B4B6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83057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1D97B-E29E-45FB-9618-8FF8584F2E81}" type="datetimeFigureOut">
              <a:rPr lang="th-TH" smtClean="0"/>
              <a:pPr/>
              <a:t>09/07/61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4F7B-A7D7-4E82-BB67-D471E28B4B6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87869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1D97B-E29E-45FB-9618-8FF8584F2E81}" type="datetimeFigureOut">
              <a:rPr lang="th-TH" smtClean="0"/>
              <a:pPr/>
              <a:t>09/07/61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4F7B-A7D7-4E82-BB67-D471E28B4B6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31591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1D97B-E29E-45FB-9618-8FF8584F2E81}" type="datetimeFigureOut">
              <a:rPr lang="th-TH" smtClean="0"/>
              <a:pPr/>
              <a:t>09/07/61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4F7B-A7D7-4E82-BB67-D471E28B4B6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69316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1D97B-E29E-45FB-9618-8FF8584F2E81}" type="datetimeFigureOut">
              <a:rPr lang="th-TH" smtClean="0"/>
              <a:pPr/>
              <a:t>09/07/61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4F7B-A7D7-4E82-BB67-D471E28B4B6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57371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1D97B-E29E-45FB-9618-8FF8584F2E81}" type="datetimeFigureOut">
              <a:rPr lang="th-TH" smtClean="0"/>
              <a:pPr/>
              <a:t>09/07/61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4A4F7B-A7D7-4E82-BB67-D471E28B4B60}" type="slidenum">
              <a:rPr lang="th-TH" smtClean="0"/>
              <a:pPr/>
              <a:t>‹#›</a:t>
            </a:fld>
            <a:endParaRPr lang="th-TH"/>
          </a:p>
        </p:txBody>
      </p:sp>
      <p:pic>
        <p:nvPicPr>
          <p:cNvPr id="3074" name="Picture 2" descr="C:\Users\madu002\Desktop\template\รูปภาพ4.pn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6" t="13867" r="10166" b="1386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89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diagramData" Target="../diagrams/data1.xm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14.png"/><Relationship Id="rId5" Type="http://schemas.openxmlformats.org/officeDocument/2006/relationships/diagramColors" Target="../diagrams/colors1.xml"/><Relationship Id="rId15" Type="http://schemas.openxmlformats.org/officeDocument/2006/relationships/image" Target="../media/image18.emf"/><Relationship Id="rId10" Type="http://schemas.openxmlformats.org/officeDocument/2006/relationships/image" Target="../media/image13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 descr="C:\Users\Administrator\Desktop\cover 3.JPG"/>
          <p:cNvPicPr>
            <a:picLocks noChangeAspect="1" noChangeArrowheads="1"/>
          </p:cNvPicPr>
          <p:nvPr/>
        </p:nvPicPr>
        <p:blipFill>
          <a:blip r:embed="rId3" cstate="print"/>
          <a:srcRect l="5865" r="1253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0" y="2357430"/>
            <a:ext cx="9144000" cy="2016125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053" name="Picture 2" descr="http://vecrspg.vec.go.th/LinkClick.aspx?fileticket=G9bldvgjnWw%3D&amp;tabid=2789&amp;portalid=55&amp;mid=6454&amp;forcedownload=tru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0"/>
            <a:ext cx="169545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857364"/>
            <a:ext cx="9144000" cy="2520280"/>
          </a:xfrm>
        </p:spPr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h-TH" sz="32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/>
            </a:r>
            <a:br>
              <a:rPr lang="th-TH" sz="32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</a:br>
            <a:r>
              <a:rPr lang="th-TH" sz="3200" b="1" spc="50" dirty="0" smtClean="0">
                <a:ln w="11430"/>
                <a:solidFill>
                  <a:srgbClr val="6C2E9A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/>
            </a:r>
            <a:br>
              <a:rPr lang="th-TH" sz="3200" b="1" spc="50" dirty="0" smtClean="0">
                <a:ln w="11430"/>
                <a:solidFill>
                  <a:srgbClr val="6C2E9A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</a:br>
            <a:r>
              <a:rPr lang="th-TH" b="1" spc="50" dirty="0" smtClean="0">
                <a:ln w="11430"/>
                <a:solidFill>
                  <a:srgbClr val="6C2E9A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โครงการ</a:t>
            </a:r>
            <a:r>
              <a:rPr lang="th-TH" b="1" spc="50" dirty="0">
                <a:ln w="11430"/>
                <a:solidFill>
                  <a:srgbClr val="6C2E9A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อนุรักษ์พันธุกรรม</a:t>
            </a:r>
            <a:r>
              <a:rPr lang="th-TH" b="1" spc="50" dirty="0" smtClean="0">
                <a:ln w="11430"/>
                <a:solidFill>
                  <a:srgbClr val="6C2E9A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พืชอัน</a:t>
            </a:r>
            <a:r>
              <a:rPr lang="th-TH" b="1" spc="50" dirty="0">
                <a:ln w="11430"/>
                <a:solidFill>
                  <a:srgbClr val="6C2E9A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เนื่องมาจาก</a:t>
            </a:r>
            <a:r>
              <a:rPr lang="th-TH" b="1" spc="50" dirty="0" smtClean="0">
                <a:ln w="11430"/>
                <a:solidFill>
                  <a:srgbClr val="6C2E9A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พระราชดำริ</a:t>
            </a:r>
            <a:br>
              <a:rPr lang="th-TH" b="1" spc="50" dirty="0" smtClean="0">
                <a:ln w="11430"/>
                <a:solidFill>
                  <a:srgbClr val="6C2E9A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</a:br>
            <a:r>
              <a:rPr lang="th-TH" b="1" spc="50" dirty="0" smtClean="0">
                <a:ln w="11430"/>
                <a:solidFill>
                  <a:srgbClr val="6C2E9A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สมเด็จ</a:t>
            </a:r>
            <a:r>
              <a:rPr lang="th-TH" b="1" spc="50" dirty="0">
                <a:ln w="11430"/>
                <a:solidFill>
                  <a:srgbClr val="6C2E9A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พระเทพ</a:t>
            </a:r>
            <a:r>
              <a:rPr lang="th-TH" b="1" spc="50" dirty="0" smtClean="0">
                <a:ln w="11430"/>
                <a:solidFill>
                  <a:srgbClr val="6C2E9A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รัตนราชสุดาฯสยาม</a:t>
            </a:r>
            <a:r>
              <a:rPr lang="th-TH" b="1" spc="50" dirty="0">
                <a:ln w="11430"/>
                <a:solidFill>
                  <a:srgbClr val="6C2E9A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บรมราช</a:t>
            </a:r>
            <a:r>
              <a:rPr lang="th-TH" b="1" spc="50" dirty="0" smtClean="0">
                <a:ln w="11430"/>
                <a:solidFill>
                  <a:srgbClr val="6C2E9A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กุมารี </a:t>
            </a:r>
            <a:br>
              <a:rPr lang="th-TH" b="1" spc="50" dirty="0" smtClean="0">
                <a:ln w="11430"/>
                <a:solidFill>
                  <a:srgbClr val="6C2E9A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</a:br>
            <a:r>
              <a:rPr lang="th-TH" b="1" spc="50" dirty="0">
                <a:ln w="11430"/>
                <a:solidFill>
                  <a:srgbClr val="6C2E9A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(</a:t>
            </a:r>
            <a:r>
              <a:rPr lang="th-TH" b="1" spc="50" dirty="0" smtClean="0">
                <a:ln w="11430"/>
                <a:solidFill>
                  <a:srgbClr val="6C2E9A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อพ.สธ.</a:t>
            </a:r>
            <a:r>
              <a:rPr lang="en-US" b="1" spc="50" dirty="0" smtClean="0">
                <a:ln w="11430"/>
                <a:solidFill>
                  <a:srgbClr val="6C2E9A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)</a:t>
            </a:r>
            <a:endParaRPr lang="en-US" b="1" spc="50" dirty="0">
              <a:ln w="11430"/>
              <a:solidFill>
                <a:srgbClr val="6C2E9A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783BE5-98F4-4407-938B-1ED3C9135AAF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8890341" y="4919008"/>
            <a:ext cx="25365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endParaRPr lang="th-TH" sz="2400" b="1" dirty="0">
              <a:latin typeface="FreesiaUPC" pitchFamily="34" charset="-34"/>
              <a:cs typeface="FreesiaUPC" pitchFamily="34" charset="-34"/>
            </a:endParaRPr>
          </a:p>
          <a:p>
            <a:pPr algn="r" rtl="1"/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14480" y="1928802"/>
            <a:ext cx="5688012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chemeClr val="bg1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การพัฒนาเศรษฐกิจจากฐานความหลากหลายทางชีวภาพ</a:t>
            </a:r>
            <a:endParaRPr lang="th-TH" sz="2222" b="1" dirty="0">
              <a:solidFill>
                <a:schemeClr val="bg1"/>
              </a:solidFill>
              <a:latin typeface="FreesiaUPC" pitchFamily="34" charset="-34"/>
              <a:ea typeface="Tahoma" panose="020B0604030504040204" pitchFamily="34" charset="0"/>
              <a:cs typeface="FreesiaUPC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3713" y="2748916"/>
            <a:ext cx="5688012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สิ่งแวดล้อม ความหลากหลายทางชีวภาพ</a:t>
            </a:r>
            <a:endParaRPr lang="th-TH" sz="2222" b="1" dirty="0">
              <a:solidFill>
                <a:prstClr val="white"/>
              </a:solidFill>
              <a:latin typeface="FreesiaUPC" pitchFamily="34" charset="-34"/>
              <a:ea typeface="Tahoma" panose="020B0604030504040204" pitchFamily="34" charset="0"/>
              <a:cs typeface="FreesiaUPC" pitchFamily="34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และระบบนิเวศ</a:t>
            </a:r>
            <a:endParaRPr lang="th-TH" sz="2222" b="1" dirty="0">
              <a:solidFill>
                <a:prstClr val="white"/>
              </a:solidFill>
              <a:latin typeface="FreesiaUPC" pitchFamily="34" charset="-34"/>
              <a:ea typeface="Tahoma" panose="020B0604030504040204" pitchFamily="34" charset="0"/>
              <a:cs typeface="FreesiaUPC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713" y="4069080"/>
            <a:ext cx="5688012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การเปลี่ยนแปลงสภาพภูมิอากาศ</a:t>
            </a:r>
            <a:endParaRPr lang="th-TH" sz="2222" b="1" dirty="0">
              <a:solidFill>
                <a:prstClr val="white"/>
              </a:solidFill>
              <a:latin typeface="FreesiaUPC" pitchFamily="34" charset="-34"/>
              <a:ea typeface="Tahoma" panose="020B0604030504040204" pitchFamily="34" charset="0"/>
              <a:cs typeface="FreesiaUPC" pitchFamily="34" charset="-34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214414" y="214290"/>
            <a:ext cx="6697663" cy="4535806"/>
          </a:xfrm>
          <a:prstGeom prst="round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944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88" y="5568316"/>
            <a:ext cx="8496300" cy="830997"/>
          </a:xfrm>
          <a:prstGeom prst="rect">
            <a:avLst/>
          </a:prstGeom>
          <a:solidFill>
            <a:srgbClr val="333300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ขับเคลื่อนประเทศไปสู่ “การพัฒนาเศรษฐกิจที่ขับเคลื่อนด้วยนวัตกรรม ความคิดสร้างสรรค์และสร้างสังคมที่ร่มเย็นเป็นสุข”</a:t>
            </a:r>
            <a:endParaRPr lang="th-TH" sz="2222" b="1" dirty="0">
              <a:solidFill>
                <a:schemeClr val="bg1"/>
              </a:solidFill>
              <a:latin typeface="FreesiaUPC" pitchFamily="34" charset="-34"/>
              <a:ea typeface="Tahoma" panose="020B0604030504040204" pitchFamily="34" charset="0"/>
              <a:cs typeface="FreesiaUPC" pitchFamily="34" charset="-34"/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4044950" y="4947286"/>
            <a:ext cx="1200150" cy="43243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944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0B62946-E292-46FB-9D02-63F02FC4D8B6}" type="slidenum">
              <a:rPr lang="th-TH" altLang="th-TH" smtClean="0"/>
              <a:pPr/>
              <a:t>11</a:t>
            </a:fld>
            <a:endParaRPr lang="th-TH" altLang="th-TH" smtClean="0"/>
          </a:p>
        </p:txBody>
      </p:sp>
      <p:pic>
        <p:nvPicPr>
          <p:cNvPr id="34819" name="Picture 2" descr="http://www.clinictech.most.go.th/online/filemanager/fileclinic/F1/images/Thailand4_0-011-P1.jpg"/>
          <p:cNvPicPr>
            <a:picLocks noChangeAspect="1" noChangeArrowheads="1"/>
          </p:cNvPicPr>
          <p:nvPr/>
        </p:nvPicPr>
        <p:blipFill>
          <a:blip r:embed="rId2"/>
          <a:srcRect b="52052"/>
          <a:stretch>
            <a:fillRect/>
          </a:stretch>
        </p:blipFill>
        <p:spPr bwMode="auto">
          <a:xfrm>
            <a:off x="384175" y="270510"/>
            <a:ext cx="7269163" cy="5852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ight Arrow 5"/>
          <p:cNvSpPr/>
          <p:nvPr/>
        </p:nvSpPr>
        <p:spPr>
          <a:xfrm rot="9802965">
            <a:off x="6334125" y="1215390"/>
            <a:ext cx="1924050" cy="18364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hangingPunct="1">
              <a:defRPr/>
            </a:pPr>
            <a:endParaRPr lang="th-TH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latin typeface="FreesiaUPC" pitchFamily="34" charset="-34"/>
                <a:cs typeface="FreesiaUPC" pitchFamily="34" charset="-34"/>
              </a:rPr>
              <a:t>งานวิจัยจะต้องเป็น</a:t>
            </a:r>
            <a:endParaRPr lang="en-US" dirty="0" smtClean="0">
              <a:cs typeface="Angsana New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600200"/>
            <a:ext cx="8785225" cy="457390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  <a:defRPr/>
            </a:pPr>
            <a:r>
              <a:rPr lang="th-TH" sz="2400" b="1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1</a:t>
            </a:r>
            <a:r>
              <a:rPr lang="th-TH" sz="2400" b="1" dirty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. </a:t>
            </a:r>
            <a:r>
              <a:rPr lang="th-TH" sz="2400" b="1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ตอบ</a:t>
            </a:r>
            <a:r>
              <a:rPr lang="th-TH" sz="2400" b="1" dirty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โจทย์ความต้องการอุปสงค์ประเทศ (</a:t>
            </a:r>
            <a:r>
              <a:rPr lang="en-US" sz="2400" b="1" dirty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Demand Side) </a:t>
            </a:r>
            <a:endParaRPr lang="th-TH" sz="2400" b="1" dirty="0" smtClean="0">
              <a:latin typeface="FreesiaUPC" pitchFamily="34" charset="-34"/>
              <a:ea typeface="Tahoma" panose="020B0604030504040204" pitchFamily="34" charset="0"/>
              <a:cs typeface="FreesiaUPC" pitchFamily="34" charset="-34"/>
            </a:endParaRPr>
          </a:p>
          <a:p>
            <a:pPr>
              <a:buNone/>
              <a:defRPr/>
            </a:pPr>
            <a:r>
              <a:rPr lang="th-TH" sz="2400" b="1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         ต้อง</a:t>
            </a:r>
            <a:r>
              <a:rPr lang="th-TH" sz="2400" b="1" dirty="0">
                <a:solidFill>
                  <a:srgbClr val="0000CC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เน้นงานวิจัยเชิงพาณิชย์และ</a:t>
            </a:r>
            <a:r>
              <a:rPr lang="th-TH" sz="2400" b="1" dirty="0" smtClean="0">
                <a:solidFill>
                  <a:srgbClr val="0000CC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นวัตกรรม</a:t>
            </a:r>
            <a:endParaRPr lang="th-TH" sz="2400" b="1" dirty="0">
              <a:solidFill>
                <a:srgbClr val="0000CC"/>
              </a:solidFill>
              <a:latin typeface="FreesiaUPC" pitchFamily="34" charset="-34"/>
              <a:ea typeface="Tahoma" panose="020B0604030504040204" pitchFamily="34" charset="0"/>
              <a:cs typeface="FreesiaUPC" pitchFamily="34" charset="-34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th-TH" sz="2400" b="1" dirty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2. </a:t>
            </a:r>
            <a:r>
              <a:rPr lang="th-TH" sz="2400" b="1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มี</a:t>
            </a:r>
            <a:r>
              <a:rPr lang="th-TH" sz="2400" b="1" dirty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จุดเน้นที่ชัดเจน มีความ</a:t>
            </a:r>
            <a:r>
              <a:rPr lang="th-TH" sz="2400" b="1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เก่ง  ความ</a:t>
            </a:r>
            <a:r>
              <a:rPr lang="th-TH" sz="2400" b="1" dirty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เชี่ยวชาญอย่าง</a:t>
            </a:r>
            <a:r>
              <a:rPr lang="th-TH" sz="2400" b="1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แท้จริง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th-TH" sz="2400" b="1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3</a:t>
            </a:r>
            <a:r>
              <a:rPr lang="th-TH" sz="2400" b="1" dirty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. </a:t>
            </a:r>
            <a:r>
              <a:rPr lang="th-TH" sz="2400" b="1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การ</a:t>
            </a:r>
            <a:r>
              <a:rPr lang="th-TH" sz="2400" b="1" dirty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ร่วมมือกันกับภาคส่วนต่างๆ กับพื้นที่ให้มาก</a:t>
            </a:r>
            <a:r>
              <a:rPr lang="th-TH" sz="2400" b="1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ขึ้น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th-TH" sz="2400" b="1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4. สอดคล้องกับเป้าหมายประเทศ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endParaRPr lang="th-TH" sz="2400" dirty="0" smtClean="0">
              <a:latin typeface="FreesiaUPC" pitchFamily="34" charset="-34"/>
              <a:ea typeface="Tahoma" panose="020B0604030504040204" pitchFamily="34" charset="0"/>
              <a:cs typeface="FreesiaUPC" pitchFamily="34" charset="-34"/>
            </a:endParaRPr>
          </a:p>
          <a:p>
            <a:pPr marL="0" indent="0" algn="ctr">
              <a:buFont typeface="Arial" pitchFamily="34" charset="0"/>
              <a:buNone/>
              <a:defRPr/>
            </a:pPr>
            <a:r>
              <a:rPr lang="th-TH" b="1" dirty="0" smtClean="0">
                <a:solidFill>
                  <a:srgbClr val="FF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“ ประเทศได้อะไร ประชาชนได้อะไร”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entagon 2"/>
          <p:cNvSpPr/>
          <p:nvPr/>
        </p:nvSpPr>
        <p:spPr>
          <a:xfrm>
            <a:off x="1357290" y="142852"/>
            <a:ext cx="6551613" cy="664846"/>
          </a:xfrm>
          <a:prstGeom prst="homePlate">
            <a:avLst/>
          </a:prstGeom>
          <a:solidFill>
            <a:srgbClr val="4F8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7" tIns="45703" rIns="91407" bIns="4570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800" dirty="0">
              <a:solidFill>
                <a:prstClr val="white"/>
              </a:solidFill>
              <a:latin typeface="FreesiaUPC" pitchFamily="34" charset="-34"/>
              <a:ea typeface="Tahoma" panose="020B0604030504040204" pitchFamily="34" charset="0"/>
              <a:cs typeface="FreesiaUPC" pitchFamily="34" charset="-34"/>
            </a:endParaRPr>
          </a:p>
        </p:txBody>
      </p:sp>
      <p:sp>
        <p:nvSpPr>
          <p:cNvPr id="4099" name="Rectangle 380"/>
          <p:cNvSpPr>
            <a:spLocks noChangeArrowheads="1"/>
          </p:cNvSpPr>
          <p:nvPr/>
        </p:nvSpPr>
        <p:spPr bwMode="auto">
          <a:xfrm>
            <a:off x="1857356" y="214290"/>
            <a:ext cx="5735638" cy="640080"/>
          </a:xfrm>
          <a:prstGeom prst="rect">
            <a:avLst/>
          </a:prstGeom>
          <a:noFill/>
          <a:ln>
            <a:noFill/>
          </a:ln>
          <a:extLst/>
        </p:spPr>
        <p:txBody>
          <a:bodyPr lIns="91407" tIns="45703" rIns="91407" bIns="45703"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prstClr val="black"/>
              </a:buClr>
              <a:defRPr/>
            </a:pPr>
            <a:r>
              <a:rPr lang="th-TH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กรอบยุทธศาสตร์ชาติ ระยะ 20 ปี</a:t>
            </a:r>
            <a:endParaRPr lang="en-US" altLang="ko-KR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eesiaUPC" pitchFamily="34" charset="-34"/>
              <a:ea typeface="Tahoma" panose="020B0604030504040204" pitchFamily="34" charset="0"/>
              <a:cs typeface="FreesiaUPC" pitchFamily="34" charset="-34"/>
            </a:endParaRPr>
          </a:p>
        </p:txBody>
      </p:sp>
      <p:sp>
        <p:nvSpPr>
          <p:cNvPr id="2" name="สี่เหลี่ยมผืนผ้ามุมมน 1"/>
          <p:cNvSpPr/>
          <p:nvPr/>
        </p:nvSpPr>
        <p:spPr>
          <a:xfrm>
            <a:off x="0" y="1500174"/>
            <a:ext cx="3849688" cy="15544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7" tIns="45703" rIns="91407" bIns="4570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>
                <a:solidFill>
                  <a:prstClr val="white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มติ ครม. 30 มิ.ย. 58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>
                <a:solidFill>
                  <a:prstClr val="white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เห็นชอบให้จัดทำยุทธศาสตร์ชาติ ระยะ 20 ปี </a:t>
            </a:r>
            <a:endParaRPr lang="en-US" sz="1800" b="1" dirty="0">
              <a:solidFill>
                <a:prstClr val="white"/>
              </a:solidFill>
              <a:latin typeface="FreesiaUPC" pitchFamily="34" charset="-34"/>
              <a:ea typeface="Tahoma" panose="020B0604030504040204" pitchFamily="34" charset="0"/>
              <a:cs typeface="FreesiaUPC" pitchFamily="34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>
                <a:solidFill>
                  <a:prstClr val="white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พ.ศ. 2560 - 2579</a:t>
            </a:r>
          </a:p>
        </p:txBody>
      </p:sp>
      <p:sp>
        <p:nvSpPr>
          <p:cNvPr id="37893" name="สี่เหลี่ยมผืนผ้า 4"/>
          <p:cNvSpPr>
            <a:spLocks noChangeArrowheads="1"/>
          </p:cNvSpPr>
          <p:nvPr/>
        </p:nvSpPr>
        <p:spPr bwMode="auto">
          <a:xfrm>
            <a:off x="4287839" y="817246"/>
            <a:ext cx="4784725" cy="707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7" tIns="45703" rIns="91407" bIns="45703">
            <a:spAutoFit/>
          </a:bodyPr>
          <a:lstStyle/>
          <a:p>
            <a:r>
              <a:rPr lang="th-TH" sz="2000" b="1" dirty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กรอบยุทธศาสตร์ชาติระยะ 20 ปี </a:t>
            </a:r>
            <a:endParaRPr lang="en-US" sz="2000" b="1" dirty="0">
              <a:solidFill>
                <a:srgbClr val="0070C0"/>
              </a:solidFill>
              <a:latin typeface="FreesiaUPC" pitchFamily="34" charset="-34"/>
              <a:cs typeface="FreesiaUPC" pitchFamily="34" charset="-34"/>
            </a:endParaRPr>
          </a:p>
          <a:p>
            <a:r>
              <a:rPr lang="th-TH" sz="2000" b="1" dirty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(พ.ศ. 2560 – 2579) </a:t>
            </a:r>
            <a:endParaRPr lang="th-TH" sz="2000" dirty="0">
              <a:solidFill>
                <a:srgbClr val="00000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3214686"/>
            <a:ext cx="4846637" cy="2631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7" tIns="45703" rIns="91407" bIns="45703">
            <a:spAutoFit/>
          </a:bodyPr>
          <a:lstStyle/>
          <a:p>
            <a:pPr algn="ctr" fontAlgn="auto">
              <a:lnSpc>
                <a:spcPts val="22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th-TH" altLang="ko-KR" sz="1600" b="1" spc="50" dirty="0">
                <a:solidFill>
                  <a:prstClr val="black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เพื่อให้บรรลุวิสัยทัศน์ </a:t>
            </a:r>
            <a:br>
              <a:rPr lang="th-TH" altLang="ko-KR" sz="1600" b="1" spc="50" dirty="0">
                <a:solidFill>
                  <a:prstClr val="black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</a:br>
            <a:r>
              <a:rPr lang="th-TH" sz="1600" b="1" spc="-20" dirty="0">
                <a:solidFill>
                  <a:srgbClr val="F79646">
                    <a:lumMod val="75000"/>
                  </a:srgb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“ประเทศมีความ</a:t>
            </a:r>
            <a:r>
              <a:rPr lang="th-TH" sz="1600" b="1" u="sng" spc="-20" dirty="0">
                <a:solidFill>
                  <a:srgbClr val="F79646">
                    <a:lumMod val="75000"/>
                  </a:srgb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มั่นคง มั่งคั่ง ยั่งยืน </a:t>
            </a:r>
            <a:r>
              <a:rPr lang="th-TH" sz="1600" b="1" spc="-20" dirty="0">
                <a:solidFill>
                  <a:srgbClr val="F79646">
                    <a:lumMod val="75000"/>
                  </a:srgb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เป็นประเทศพัฒนาแล้ว </a:t>
            </a:r>
            <a:br>
              <a:rPr lang="th-TH" sz="1600" b="1" spc="-20" dirty="0">
                <a:solidFill>
                  <a:srgbClr val="F79646">
                    <a:lumMod val="75000"/>
                  </a:srgb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</a:br>
            <a:r>
              <a:rPr lang="th-TH" sz="1600" b="1" spc="-20" dirty="0">
                <a:solidFill>
                  <a:srgbClr val="F79646">
                    <a:lumMod val="75000"/>
                  </a:srgb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ด้วยการพัฒนาตามปรัชญาเศรษฐกิจพอเพียง”</a:t>
            </a:r>
            <a:r>
              <a:rPr lang="th-TH" sz="1600" b="1" dirty="0">
                <a:solidFill>
                  <a:srgbClr val="1F497D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/>
            </a:r>
            <a:br>
              <a:rPr lang="th-TH" sz="1600" b="1" dirty="0">
                <a:solidFill>
                  <a:srgbClr val="1F497D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</a:br>
            <a:r>
              <a:rPr lang="th-TH" sz="1600" b="1" spc="-20" dirty="0">
                <a:solidFill>
                  <a:prstClr val="black">
                    <a:lumMod val="65000"/>
                    <a:lumOff val="35000"/>
                  </a:prst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นำไปสู่การพัฒนาให้คนไทยมีความสุข</a:t>
            </a:r>
            <a:br>
              <a:rPr lang="th-TH" sz="1600" b="1" spc="-20" dirty="0">
                <a:solidFill>
                  <a:prstClr val="black">
                    <a:lumMod val="65000"/>
                    <a:lumOff val="35000"/>
                  </a:prst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</a:br>
            <a:r>
              <a:rPr lang="th-TH" sz="1600" b="1" spc="-20" dirty="0">
                <a:solidFill>
                  <a:prstClr val="black">
                    <a:lumMod val="65000"/>
                    <a:lumOff val="35000"/>
                  </a:prst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และตอบสนองต่อการบรรลุ</a:t>
            </a:r>
            <a:br>
              <a:rPr lang="th-TH" sz="1600" b="1" spc="-20" dirty="0">
                <a:solidFill>
                  <a:prstClr val="black">
                    <a:lumMod val="65000"/>
                    <a:lumOff val="35000"/>
                  </a:prst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</a:br>
            <a:r>
              <a:rPr lang="th-TH" sz="1600" b="1" spc="-20" dirty="0">
                <a:solidFill>
                  <a:prstClr val="black">
                    <a:lumMod val="65000"/>
                    <a:lumOff val="35000"/>
                  </a:prst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ซึ่งผลประโยชน์แห่งชาติ ในการที่จะ</a:t>
            </a:r>
            <a:r>
              <a:rPr lang="th-TH" sz="1600" b="1" spc="-20" dirty="0">
                <a:solidFill>
                  <a:srgbClr val="0070C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พัฒนาคุณภาพชีวิต สร้างรายได้ระดับสูงเป็นประเทศพัฒนาแล้ว และสร้างความสุขของคนไทย </a:t>
            </a:r>
            <a:r>
              <a:rPr lang="th-TH" sz="1600" b="1" spc="-20" dirty="0">
                <a:solidFill>
                  <a:srgbClr val="F79646">
                    <a:lumMod val="75000"/>
                  </a:srgb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/>
            </a:r>
            <a:br>
              <a:rPr lang="th-TH" sz="1600" b="1" spc="-20" dirty="0">
                <a:solidFill>
                  <a:srgbClr val="F79646">
                    <a:lumMod val="75000"/>
                  </a:srgb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</a:br>
            <a:r>
              <a:rPr lang="th-TH" sz="1600" b="1" spc="-20" dirty="0">
                <a:solidFill>
                  <a:srgbClr val="C0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สังคมมีความมั่นคง เสมอภาค และเป็นธรรม </a:t>
            </a:r>
            <a:br>
              <a:rPr lang="th-TH" sz="1600" b="1" spc="-20" dirty="0">
                <a:solidFill>
                  <a:srgbClr val="C0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</a:br>
            <a:r>
              <a:rPr lang="th-TH" sz="1600" b="1" spc="-20" dirty="0">
                <a:solidFill>
                  <a:srgbClr val="F79646">
                    <a:lumMod val="75000"/>
                  </a:srgbClr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ประเทศสามารถแข่งขันได้ในระบบเศรษฐกิจ</a:t>
            </a:r>
          </a:p>
        </p:txBody>
      </p:sp>
      <p:sp>
        <p:nvSpPr>
          <p:cNvPr id="8" name="Oval 32"/>
          <p:cNvSpPr/>
          <p:nvPr/>
        </p:nvSpPr>
        <p:spPr>
          <a:xfrm>
            <a:off x="4616450" y="1664971"/>
            <a:ext cx="4408488" cy="5055870"/>
          </a:xfrm>
          <a:prstGeom prst="ellipse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407" tIns="45703" rIns="91407" bIns="4570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80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4" name="Group 35"/>
          <p:cNvGrpSpPr>
            <a:grpSpLocks/>
          </p:cNvGrpSpPr>
          <p:nvPr/>
        </p:nvGrpSpPr>
        <p:grpSpPr bwMode="auto">
          <a:xfrm>
            <a:off x="4716463" y="1729741"/>
            <a:ext cx="4157662" cy="4415790"/>
            <a:chOff x="4849399" y="551343"/>
            <a:chExt cx="4115089" cy="3975256"/>
          </a:xfrm>
        </p:grpSpPr>
        <p:sp>
          <p:nvSpPr>
            <p:cNvPr id="10" name="Regular Pentagon 36"/>
            <p:cNvSpPr/>
            <p:nvPr/>
          </p:nvSpPr>
          <p:spPr>
            <a:xfrm>
              <a:off x="6965865" y="3158068"/>
              <a:ext cx="1513109" cy="1368531"/>
            </a:xfrm>
            <a:prstGeom prst="pentagon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1" name="Regular Pentagon 37"/>
            <p:cNvSpPr/>
            <p:nvPr/>
          </p:nvSpPr>
          <p:spPr>
            <a:xfrm>
              <a:off x="4849399" y="1679781"/>
              <a:ext cx="1511537" cy="1368531"/>
            </a:xfrm>
            <a:prstGeom prst="pentagon">
              <a:avLst/>
            </a:prstGeom>
            <a:solidFill>
              <a:srgbClr val="99CCFF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2" name="Rectangle 38"/>
            <p:cNvSpPr/>
            <p:nvPr/>
          </p:nvSpPr>
          <p:spPr>
            <a:xfrm>
              <a:off x="5141650" y="2304023"/>
              <a:ext cx="891981" cy="2562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ts val="1500"/>
                </a:lnSpc>
                <a:spcBef>
                  <a:spcPts val="300"/>
                </a:spcBef>
                <a:spcAft>
                  <a:spcPts val="0"/>
                </a:spcAft>
                <a:defRPr/>
              </a:pPr>
              <a:r>
                <a:rPr lang="th-TH" sz="1800" b="1" kern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TH SarabunPSK" panose="020B0500040200020003" pitchFamily="34" charset="-34"/>
                  <a:ea typeface="Times New Roman"/>
                  <a:cs typeface="TH SarabunPSK" pitchFamily="34" charset="-34"/>
                </a:rPr>
                <a:t>ความมั่นคง</a:t>
              </a:r>
            </a:p>
          </p:txBody>
        </p:sp>
        <p:sp>
          <p:nvSpPr>
            <p:cNvPr id="37903" name="TextBox 12"/>
            <p:cNvSpPr txBox="1">
              <a:spLocks noChangeArrowheads="1"/>
            </p:cNvSpPr>
            <p:nvPr/>
          </p:nvSpPr>
          <p:spPr bwMode="auto">
            <a:xfrm>
              <a:off x="5370362" y="1451692"/>
              <a:ext cx="412831" cy="748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h-TH" sz="4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rPr>
                <a:t>1</a:t>
              </a:r>
            </a:p>
          </p:txBody>
        </p:sp>
        <p:sp>
          <p:nvSpPr>
            <p:cNvPr id="14" name="Regular Pentagon 40"/>
            <p:cNvSpPr/>
            <p:nvPr/>
          </p:nvSpPr>
          <p:spPr>
            <a:xfrm>
              <a:off x="5342770" y="3149494"/>
              <a:ext cx="1511537" cy="1368531"/>
            </a:xfrm>
            <a:prstGeom prst="pentag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5" name="Regular Pentagon 41"/>
            <p:cNvSpPr/>
            <p:nvPr/>
          </p:nvSpPr>
          <p:spPr>
            <a:xfrm rot="10800000">
              <a:off x="6145675" y="2254290"/>
              <a:ext cx="1511537" cy="1368531"/>
            </a:xfrm>
            <a:prstGeom prst="pentagon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6" name="Regular Pentagon 42"/>
            <p:cNvSpPr/>
            <p:nvPr/>
          </p:nvSpPr>
          <p:spPr>
            <a:xfrm>
              <a:off x="6156674" y="818875"/>
              <a:ext cx="1511537" cy="1368531"/>
            </a:xfrm>
            <a:prstGeom prst="pentagon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7" name="Regular Pentagon 43"/>
            <p:cNvSpPr/>
            <p:nvPr/>
          </p:nvSpPr>
          <p:spPr>
            <a:xfrm>
              <a:off x="7452951" y="1729515"/>
              <a:ext cx="1511537" cy="1366815"/>
            </a:xfrm>
            <a:prstGeom prst="pentag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180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37908" name="TextBox 17"/>
            <p:cNvSpPr txBox="1">
              <a:spLocks noChangeArrowheads="1"/>
            </p:cNvSpPr>
            <p:nvPr/>
          </p:nvSpPr>
          <p:spPr bwMode="auto">
            <a:xfrm>
              <a:off x="6680666" y="551343"/>
              <a:ext cx="412831" cy="748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h-TH" sz="4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rPr>
                <a:t>2</a:t>
              </a:r>
            </a:p>
          </p:txBody>
        </p:sp>
        <p:sp>
          <p:nvSpPr>
            <p:cNvPr id="37909" name="TextBox 18"/>
            <p:cNvSpPr txBox="1">
              <a:spLocks noChangeArrowheads="1"/>
            </p:cNvSpPr>
            <p:nvPr/>
          </p:nvSpPr>
          <p:spPr bwMode="auto">
            <a:xfrm>
              <a:off x="6442110" y="2657303"/>
              <a:ext cx="412831" cy="748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h-TH" sz="4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rPr>
                <a:t>3</a:t>
              </a:r>
            </a:p>
          </p:txBody>
        </p:sp>
        <p:sp>
          <p:nvSpPr>
            <p:cNvPr id="37910" name="TextBox 46"/>
            <p:cNvSpPr txBox="1">
              <a:spLocks noChangeArrowheads="1"/>
            </p:cNvSpPr>
            <p:nvPr/>
          </p:nvSpPr>
          <p:spPr bwMode="auto">
            <a:xfrm>
              <a:off x="7916661" y="1484776"/>
              <a:ext cx="412831" cy="748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th-TH" sz="4800" b="1">
                  <a:solidFill>
                    <a:srgbClr val="FFFFFF"/>
                  </a:solidFill>
                  <a:latin typeface="TH SarabunPSK" pitchFamily="34" charset="-34"/>
                  <a:cs typeface="TH SarabunPSK" pitchFamily="34" charset="-34"/>
                </a:rPr>
                <a:t>4</a:t>
              </a:r>
            </a:p>
          </p:txBody>
        </p:sp>
        <p:sp>
          <p:nvSpPr>
            <p:cNvPr id="37911" name="TextBox 47"/>
            <p:cNvSpPr txBox="1">
              <a:spLocks noChangeArrowheads="1"/>
            </p:cNvSpPr>
            <p:nvPr/>
          </p:nvSpPr>
          <p:spPr bwMode="auto">
            <a:xfrm>
              <a:off x="7439190" y="2926960"/>
              <a:ext cx="412831" cy="748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th-TH" sz="4800" b="1">
                  <a:solidFill>
                    <a:srgbClr val="FFFFFF"/>
                  </a:solidFill>
                  <a:latin typeface="TH SarabunPSK" pitchFamily="34" charset="-34"/>
                  <a:cs typeface="TH SarabunPSK" pitchFamily="34" charset="-34"/>
                </a:rPr>
                <a:t>5</a:t>
              </a:r>
            </a:p>
          </p:txBody>
        </p:sp>
        <p:sp>
          <p:nvSpPr>
            <p:cNvPr id="37912" name="TextBox 21"/>
            <p:cNvSpPr txBox="1">
              <a:spLocks noChangeArrowheads="1"/>
            </p:cNvSpPr>
            <p:nvPr/>
          </p:nvSpPr>
          <p:spPr bwMode="auto">
            <a:xfrm>
              <a:off x="5847474" y="2974568"/>
              <a:ext cx="412831" cy="748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h-TH" sz="4800" b="1">
                  <a:solidFill>
                    <a:srgbClr val="595959"/>
                  </a:solidFill>
                  <a:latin typeface="TH SarabunPSK" pitchFamily="34" charset="-34"/>
                  <a:cs typeface="TH SarabunPSK" pitchFamily="34" charset="-34"/>
                </a:rPr>
                <a:t>6</a:t>
              </a:r>
            </a:p>
          </p:txBody>
        </p:sp>
        <p:pic>
          <p:nvPicPr>
            <p:cNvPr id="23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6577130" y="2893089"/>
              <a:ext cx="711640" cy="50405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pic>
          <p:nvPicPr>
            <p:cNvPr id="37914" name="Picture 7"/>
            <p:cNvPicPr>
              <a:picLocks noChangeAspect="1" noChangeArrowheads="1"/>
            </p:cNvPicPr>
            <p:nvPr/>
          </p:nvPicPr>
          <p:blipFill>
            <a:blip r:embed="rId3"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6234402" y="4069558"/>
              <a:ext cx="374400" cy="37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915" name="Rectangle 51"/>
            <p:cNvSpPr>
              <a:spLocks noChangeArrowheads="1"/>
            </p:cNvSpPr>
            <p:nvPr/>
          </p:nvSpPr>
          <p:spPr bwMode="auto">
            <a:xfrm>
              <a:off x="6288320" y="1371236"/>
              <a:ext cx="1236008" cy="6026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ts val="1500"/>
                </a:lnSpc>
                <a:spcBef>
                  <a:spcPts val="300"/>
                </a:spcBef>
              </a:pPr>
              <a:r>
                <a:rPr lang="th-TH" sz="1600" b="1">
                  <a:solidFill>
                    <a:srgbClr val="000000"/>
                  </a:solidFill>
                  <a:latin typeface="TH SarabunPSK" pitchFamily="34" charset="-34"/>
                  <a:cs typeface="TH SarabunPSK" pitchFamily="34" charset="-34"/>
                </a:rPr>
                <a:t>การสร้างความสามารถ</a:t>
              </a:r>
              <a:br>
                <a:rPr lang="th-TH" sz="1600" b="1">
                  <a:solidFill>
                    <a:srgbClr val="000000"/>
                  </a:solidFill>
                  <a:latin typeface="TH SarabunPSK" pitchFamily="34" charset="-34"/>
                  <a:cs typeface="TH SarabunPSK" pitchFamily="34" charset="-34"/>
                </a:rPr>
              </a:br>
              <a:r>
                <a:rPr lang="th-TH" sz="1600" b="1">
                  <a:solidFill>
                    <a:srgbClr val="000000"/>
                  </a:solidFill>
                  <a:latin typeface="TH SarabunPSK" pitchFamily="34" charset="-34"/>
                  <a:cs typeface="TH SarabunPSK" pitchFamily="34" charset="-34"/>
                </a:rPr>
                <a:t>ในการแข่งขัน</a:t>
              </a:r>
            </a:p>
          </p:txBody>
        </p:sp>
        <p:sp>
          <p:nvSpPr>
            <p:cNvPr id="37916" name="Rectangle 52"/>
            <p:cNvSpPr>
              <a:spLocks noChangeArrowheads="1"/>
            </p:cNvSpPr>
            <p:nvPr/>
          </p:nvSpPr>
          <p:spPr bwMode="auto">
            <a:xfrm>
              <a:off x="6289559" y="2281616"/>
              <a:ext cx="1215695" cy="6026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th-TH" sz="1400" b="1">
                  <a:solidFill>
                    <a:srgbClr val="000000"/>
                  </a:solidFill>
                  <a:latin typeface="TH SarabunPSK" pitchFamily="34" charset="-34"/>
                  <a:cs typeface="TH SarabunPSK" pitchFamily="34" charset="-34"/>
                </a:rPr>
                <a:t>การพัฒนาและเสริมสร้างศักยภาพคน</a:t>
              </a:r>
            </a:p>
          </p:txBody>
        </p:sp>
        <p:sp>
          <p:nvSpPr>
            <p:cNvPr id="27" name="Rectangle 53"/>
            <p:cNvSpPr/>
            <p:nvPr/>
          </p:nvSpPr>
          <p:spPr>
            <a:xfrm>
              <a:off x="7489090" y="2226850"/>
              <a:ext cx="1414120" cy="6372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400" b="1" spc="-40" dirty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itchFamily="34" charset="-34"/>
                </a:rPr>
                <a:t>การสร้างโอกาส</a:t>
              </a:r>
              <a:br>
                <a:rPr lang="th-TH" sz="1400" b="1" spc="-40" dirty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itchFamily="34" charset="-34"/>
                </a:rPr>
              </a:br>
              <a:r>
                <a:rPr lang="th-TH" sz="1400" b="1" spc="-40" dirty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itchFamily="34" charset="-34"/>
                </a:rPr>
                <a:t>ความเสมอภาคและเท่าเทียมกันทางสังคม</a:t>
              </a:r>
            </a:p>
          </p:txBody>
        </p:sp>
        <p:sp>
          <p:nvSpPr>
            <p:cNvPr id="28" name="Rectangle 54"/>
            <p:cNvSpPr/>
            <p:nvPr/>
          </p:nvSpPr>
          <p:spPr>
            <a:xfrm>
              <a:off x="7071139" y="3705138"/>
              <a:ext cx="1294706" cy="6026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400" b="1" spc="-40" dirty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itchFamily="34" charset="-34"/>
                </a:rPr>
                <a:t>การสร้างการเติบโตบนคุณภาพชีวิตที่เป็นมิตรต่อสิ่งแวดล้อม</a:t>
              </a:r>
            </a:p>
          </p:txBody>
        </p:sp>
        <p:sp>
          <p:nvSpPr>
            <p:cNvPr id="29" name="Rectangle 55"/>
            <p:cNvSpPr/>
            <p:nvPr/>
          </p:nvSpPr>
          <p:spPr>
            <a:xfrm>
              <a:off x="5389907" y="3603955"/>
              <a:ext cx="1403121" cy="67189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400" b="1" spc="-4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itchFamily="34" charset="-34"/>
                </a:rPr>
                <a:t>การปรับสมดุลและพัฒนาระบบการบริหารจัดการภาครัฐ</a:t>
              </a:r>
            </a:p>
          </p:txBody>
        </p:sp>
      </p:grpSp>
      <p:sp>
        <p:nvSpPr>
          <p:cNvPr id="6" name="ลูกศรขวา 5"/>
          <p:cNvSpPr/>
          <p:nvPr/>
        </p:nvSpPr>
        <p:spPr>
          <a:xfrm>
            <a:off x="4000496" y="1643050"/>
            <a:ext cx="334962" cy="2971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7" tIns="45703" rIns="91407" bIns="4570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80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7898" name="TextBox 29"/>
          <p:cNvSpPr txBox="1">
            <a:spLocks noChangeArrowheads="1"/>
          </p:cNvSpPr>
          <p:nvPr/>
        </p:nvSpPr>
        <p:spPr bwMode="auto">
          <a:xfrm>
            <a:off x="3929058" y="2214554"/>
            <a:ext cx="1952625" cy="369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7" tIns="45703" rIns="91407" bIns="45703">
            <a:spAutoFit/>
          </a:bodyPr>
          <a:lstStyle/>
          <a:p>
            <a:r>
              <a:rPr lang="th-TH" sz="1800" b="1" dirty="0">
                <a:solidFill>
                  <a:srgbClr val="000000"/>
                </a:solidFill>
                <a:latin typeface="FreesiaUPC" pitchFamily="34" charset="-34"/>
                <a:cs typeface="FreesiaUPC" pitchFamily="34" charset="-34"/>
              </a:rPr>
              <a:t>6 ยุทธศาสตร์ คือ</a:t>
            </a:r>
          </a:p>
        </p:txBody>
      </p:sp>
      <p:sp>
        <p:nvSpPr>
          <p:cNvPr id="37899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67E072F-AA90-444B-BFC4-3DB1FB433B3C}" type="slidenum">
              <a:rPr lang="th-TH" smtClean="0"/>
              <a:pPr/>
              <a:t>13</a:t>
            </a:fld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457200" y="403861"/>
            <a:ext cx="8229600" cy="735330"/>
          </a:xfrm>
        </p:spPr>
        <p:txBody>
          <a:bodyPr/>
          <a:lstStyle/>
          <a:p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ความสอดคล้องกับยุทธศาสตร์</a:t>
            </a:r>
            <a:endParaRPr lang="en-US" sz="2400" b="1" dirty="0" smtClean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457200" y="1354456"/>
            <a:ext cx="8435975" cy="452628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h-TH" sz="2400" dirty="0" smtClean="0">
                <a:latin typeface="FreesiaUPC" pitchFamily="34" charset="-34"/>
                <a:cs typeface="FreesiaUPC" pitchFamily="34" charset="-34"/>
              </a:rPr>
              <a:t>ยุทธศาสตร์ชาติ 20 ปี ด้านการรักษาความมั่นคงของฐานทรัพยากรธรรมชาติและสิ่งแวดล้อม </a:t>
            </a:r>
          </a:p>
          <a:p>
            <a:pPr>
              <a:buFont typeface="Wingdings" pitchFamily="2" charset="2"/>
              <a:buChar char="Ø"/>
            </a:pPr>
            <a:r>
              <a:rPr lang="th-TH" sz="2400" dirty="0" smtClean="0">
                <a:latin typeface="FreesiaUPC" pitchFamily="34" charset="-34"/>
                <a:cs typeface="FreesiaUPC" pitchFamily="34" charset="-34"/>
              </a:rPr>
              <a:t>ยุทธศาสตร์การสร้างการเติบโตบนคุณภาพชีวิตที่เป็นมิตรกับสิ่งแวดล้อม ในด้านการจัดระบบอนุรักษ์ ฟื้นฟูและป้องกันการทำลายทรัพยากรชีวภาพ </a:t>
            </a:r>
          </a:p>
          <a:p>
            <a:pPr>
              <a:buFont typeface="Wingdings" pitchFamily="2" charset="2"/>
              <a:buChar char="Ø"/>
            </a:pPr>
            <a:r>
              <a:rPr lang="th-TH" sz="2400" dirty="0" smtClean="0">
                <a:latin typeface="FreesiaUPC" pitchFamily="34" charset="-34"/>
                <a:cs typeface="FreesiaUPC" pitchFamily="34" charset="-34"/>
              </a:rPr>
              <a:t>แผนพัฒนาเศรษฐกิจและสังคมแห่งชาติฉบับที่ 12 ยุทธศาสตร์ที่ 4 ที่มุ่งอนุรักษ์ฟื้นฟูสร้างความมั่นคงของฐานทรัพยากรธรรมชาติและสิ่งแวดล้อม สร้างสมดุลระหว่างการอนุรักษ์และการใช้ประโยชน์อย่างยั่งยืนและเป็นธรรม </a:t>
            </a:r>
            <a:endParaRPr lang="en-US" sz="2400" dirty="0" smtClean="0">
              <a:latin typeface="FreesiaUPC" pitchFamily="34" charset="-34"/>
              <a:cs typeface="FreesiaUPC" pitchFamily="34" charset="-34"/>
            </a:endParaRPr>
          </a:p>
          <a:p>
            <a:endParaRPr lang="en-US" sz="2400" dirty="0" smtClean="0"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44000"/>
              </a:tblGrid>
              <a:tr h="6858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u="sng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กรอบการวิจัยการพัฒนาเศรษฐกิจจากฐานความหลากหลายทางชีวภาพ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  <a:p>
                      <a:pPr marL="342900" lvl="0" indent="-342900" algn="thaiDi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th-TH" sz="2400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วิจัย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ความหลากหลายทางชีวภาพ ทรัพยากรชีวภาพ และทรัพยากรพันธุกรรมชนิดใหม่ในทุกระดับ โดยคำนึงถึงความยั่งยืนของทรัพยากรชีวภาพในธรรมชาติ 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  <a:p>
                      <a:pPr marL="342900" lvl="0" indent="-342900" algn="thaiDi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วิจัยด้านการตลาด และการพัฒนาคุณภาพของผลิตภัณฑ์ที่ผลิตจากความหลากหลายทางชีวภาพ และทรัพยากรในชุมชน/ท้องถิ่น  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วิจัยโดยใช้ความหลากหลายทางชีวภาพเพื่อพัฒนาเศรษฐกิจ ด้านการท่องเที่ยวเชิงนิเวศ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วิจัยเพื่อพัฒนาคุณภาพ และลดต้นทุนของเทคนิควิธีการเก็บรักษาสายพันธุ์ที่สำคัญทางเศรษฐกิจ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วิจัยเพื่อการสร้างระบบและฐานข้อมูลสารสนเทศเชิงเศรษฐกิจของความหลากหลายทางชีวภาพ และการจัดการองค์ความรู้ที่เกี่ยวข้องกับ</a:t>
                      </a:r>
                      <a:r>
                        <a:rPr lang="th-TH" sz="2400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เศรษฐกิจชีวภาพ 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</a:t>
                      </a:r>
                      <a:r>
                        <a:rPr lang="en-US" sz="2400" dirty="0" err="1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BioEconomy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 ของประเทศ 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วิจัยเพื่อสร้าง/พัฒนา/ปรับปรุง ตลอดจนศึกษาเปรียบเทียบ ข้อกฎหมาย กฎเกณฑ์ ข้อกำหนด ระเบียบ และอื่นๆ ที่เกี่ยวข้องกับความหลากหลายทางชีวภาพ โดยให้ความสำคัญกับกลุ่มประเทศในประชาคมอาเซียน และประเทศคู่ค้าที่สำคัญทางเศรษฐกิจ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48221" marR="48221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910" y="1415416"/>
            <a:ext cx="8229600" cy="5442584"/>
          </a:xfrm>
        </p:spPr>
        <p:txBody>
          <a:bodyPr/>
          <a:lstStyle/>
          <a:p>
            <a:pPr marL="0" indent="0">
              <a:buFont typeface="Arial" pitchFamily="34" charset="0"/>
              <a:buNone/>
              <a:defRPr/>
            </a:pPr>
            <a:r>
              <a:rPr lang="th-TH" sz="2400" b="1" dirty="0">
                <a:solidFill>
                  <a:srgbClr val="FF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โดยตั้งแต่ปี </a:t>
            </a:r>
            <a:r>
              <a:rPr lang="en-US" sz="2400" b="1" dirty="0">
                <a:solidFill>
                  <a:srgbClr val="FF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2562 </a:t>
            </a:r>
            <a:r>
              <a:rPr lang="th-TH" sz="2400" b="1" dirty="0">
                <a:solidFill>
                  <a:srgbClr val="FF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เป็นต้นไป จะให้ความสำคัญกับการวิจัยพัฒนาต่อเนื่องและต่อยอดของโครงการวิจัย</a:t>
            </a:r>
            <a:r>
              <a:rPr lang="th-TH" sz="2400" b="1" dirty="0" smtClean="0">
                <a:solidFill>
                  <a:srgbClr val="FF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ดังต่อไปนี้</a:t>
            </a:r>
          </a:p>
          <a:p>
            <a:pPr marL="0" indent="541338">
              <a:buFont typeface="+mj-lt"/>
              <a:buAutoNum type="arabicPeriod"/>
              <a:tabLst>
                <a:tab pos="444500" algn="l"/>
              </a:tabLst>
              <a:defRPr/>
            </a:pPr>
            <a:r>
              <a:rPr lang="th-TH" sz="2400" b="1" dirty="0" smtClean="0">
                <a:solidFill>
                  <a:srgbClr val="FF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โครงการวิจัย</a:t>
            </a:r>
            <a:r>
              <a:rPr lang="th-TH" sz="2400" b="1" dirty="0">
                <a:solidFill>
                  <a:srgbClr val="FF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อนุรักษ์พันธุกรรมพืชอันเนื่องมาจากพระราชดำริฯ</a:t>
            </a:r>
            <a:endParaRPr lang="en-US" sz="2400" dirty="0">
              <a:solidFill>
                <a:srgbClr val="FF0000"/>
              </a:solidFill>
              <a:latin typeface="FreesiaUPC" pitchFamily="34" charset="-34"/>
              <a:ea typeface="Tahoma" panose="020B0604030504040204" pitchFamily="34" charset="0"/>
              <a:cs typeface="FreesiaUPC" pitchFamily="34" charset="-34"/>
            </a:endParaRPr>
          </a:p>
          <a:p>
            <a:pPr marL="0" indent="541338">
              <a:buFont typeface="+mj-lt"/>
              <a:buAutoNum type="arabicPeriod"/>
              <a:tabLst>
                <a:tab pos="444500" algn="l"/>
              </a:tabLst>
              <a:defRPr/>
            </a:pPr>
            <a:r>
              <a:rPr lang="th-TH" sz="2400" b="1" dirty="0">
                <a:solidFill>
                  <a:srgbClr val="FF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โครงการวิจัยภายใต้ศูนย์ประสานงาน อพ.สธ. ของมหาวิทยาลัย</a:t>
            </a:r>
            <a:endParaRPr lang="en-US" sz="2400" dirty="0">
              <a:solidFill>
                <a:srgbClr val="FF0000"/>
              </a:solidFill>
              <a:latin typeface="FreesiaUPC" pitchFamily="34" charset="-34"/>
              <a:ea typeface="Tahoma" panose="020B0604030504040204" pitchFamily="34" charset="0"/>
              <a:cs typeface="FreesiaUPC" pitchFamily="34" charset="-34"/>
            </a:endParaRPr>
          </a:p>
          <a:p>
            <a:pPr marL="0" indent="541338">
              <a:buFont typeface="+mj-lt"/>
              <a:buAutoNum type="arabicPeriod"/>
              <a:tabLst>
                <a:tab pos="444500" algn="l"/>
              </a:tabLst>
              <a:defRPr/>
            </a:pPr>
            <a:r>
              <a:rPr lang="th-TH" sz="2400" b="1" dirty="0">
                <a:solidFill>
                  <a:srgbClr val="FF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โครงการวิจัยที่พัฒนาต่อยอดจากระดับปฎิบัติการที่ประสบความสำเร็จแล้วเพื่อไปสู่การใช้ประโยชน์ได้จริงในภาครัฐ </a:t>
            </a:r>
            <a:r>
              <a:rPr lang="en-US" sz="2400" b="1" dirty="0">
                <a:solidFill>
                  <a:srgbClr val="FF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/ </a:t>
            </a:r>
            <a:r>
              <a:rPr lang="th-TH" sz="2400" b="1" dirty="0">
                <a:solidFill>
                  <a:srgbClr val="FF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ภาคธุรกิจเอกชน </a:t>
            </a:r>
            <a:r>
              <a:rPr lang="en-US" sz="2400" b="1" dirty="0">
                <a:solidFill>
                  <a:srgbClr val="FF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/ </a:t>
            </a:r>
            <a:r>
              <a:rPr lang="th-TH" sz="2400" b="1" dirty="0">
                <a:solidFill>
                  <a:srgbClr val="FF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ภาคชุมชน หรือสามารถนำไปกำหนดเป็นนโยบายของหน่วยงานภาครัฐ</a:t>
            </a:r>
            <a:endParaRPr lang="en-US" sz="2400" dirty="0">
              <a:solidFill>
                <a:srgbClr val="FF0000"/>
              </a:solidFill>
              <a:latin typeface="FreesiaUPC" pitchFamily="34" charset="-34"/>
              <a:ea typeface="Tahoma" panose="020B0604030504040204" pitchFamily="34" charset="0"/>
              <a:cs typeface="Frees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41300" y="318136"/>
          <a:ext cx="8579172" cy="59340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579172"/>
              </a:tblGrid>
              <a:tr h="5934074">
                <a:tc>
                  <a:txBody>
                    <a:bodyPr/>
                    <a:lstStyle/>
                    <a:p>
                      <a:pPr marL="0" marR="0" indent="0" algn="l" defTabSz="91311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900" u="sng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กรอบการวิจัยสิ่งแวดล้อม ความหลากหลายทางชีวภาพ และ</a:t>
                      </a:r>
                      <a:r>
                        <a:rPr lang="th-TH" sz="2900" u="sng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ระบบนิเวศ</a:t>
                      </a:r>
                      <a:endParaRPr lang="en-US" sz="2900" u="sng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  <a:p>
                      <a:pPr marL="342900" lvl="0" indent="-342900" algn="thaiDi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th-TH" sz="2900" kern="0" spc="-90" baseline="0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วิจัย</a:t>
                      </a:r>
                      <a:r>
                        <a:rPr lang="th-TH" sz="2900" kern="0" spc="-90" baseline="0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เพื่ออนุรักษ์และพัฒนาสิ่งแวดล้อม ความหลากหลายทางชีวภาพ และระบบนิเวศอย่างยั่งยืน รวมถึงชนิด</a:t>
                      </a:r>
                      <a:r>
                        <a:rPr lang="th-TH" sz="2900" kern="0" spc="-90" baseline="0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พันธุ์และ</a:t>
                      </a:r>
                      <a:r>
                        <a:rPr lang="th-TH" sz="2900" kern="0" spc="-90" baseline="0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พันธุกรรมที่มีผลต่อชุมชนท้องถิ่นและชุมชนเมือง</a:t>
                      </a:r>
                      <a:r>
                        <a:rPr lang="th-TH" sz="2900" kern="0" spc="-90" baseline="0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เพื่อส่งเสริม</a:t>
                      </a:r>
                      <a:r>
                        <a:rPr lang="th-TH" sz="2900" kern="0" spc="-90" baseline="0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คุณภาพชีวิตและเพื่อการเก็บรักษาและการจัดทำบัญชีรายการ ฐานข้อมูลและการริเริ่มจัดตั้งธนาคารทรัพยากรความหลากหลายทางชีวภาพระดับชุมชน </a:t>
                      </a:r>
                      <a:r>
                        <a:rPr lang="en-US" sz="2900" kern="0" spc="-90" baseline="0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(Community </a:t>
                      </a:r>
                      <a:r>
                        <a:rPr lang="en-US" sz="2900" kern="0" spc="-90" baseline="0" dirty="0" err="1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BioBank</a:t>
                      </a:r>
                      <a:r>
                        <a:rPr lang="en-US" sz="2900" kern="0" spc="-90" baseline="0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</a:t>
                      </a:r>
                    </a:p>
                    <a:p>
                      <a:pPr marL="342900" lvl="0" indent="-342900" algn="thaiDi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th-TH" sz="2900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วิจัยเกี่ยวกับสาเหตุและผลกระทบ กระบวนการป้องกันและแก้ไขปัญหามลพิษสิ่งแวดล้อมและระบบนิเวศ</a:t>
                      </a:r>
                      <a:endParaRPr lang="en-US" sz="2900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  <a:p>
                      <a:pPr marL="342900" lvl="0" indent="-342900" algn="thaiDi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th-TH" sz="2900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บริหารจัดการทรัพยากรธรรมชาติ สิ่งแวดล้อม และความหลากหลายทางชีวภาพ </a:t>
                      </a:r>
                      <a:endParaRPr lang="en-US" sz="2900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  <a:p>
                      <a:pPr marL="342900" lvl="0" indent="-342900" algn="thaiDi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th-TH" sz="2900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วิจัยเพื่อสนับสนุนการขับเคลื่อนนโยบายด้านสิ่งแวดล้อม</a:t>
                      </a:r>
                      <a:endParaRPr lang="en-US" sz="2900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68585" marR="68585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Content Placeholder 2"/>
          <p:cNvSpPr>
            <a:spLocks noGrp="1"/>
          </p:cNvSpPr>
          <p:nvPr>
            <p:ph idx="1"/>
          </p:nvPr>
        </p:nvSpPr>
        <p:spPr>
          <a:xfrm>
            <a:off x="428596" y="1643050"/>
            <a:ext cx="8353425" cy="4493894"/>
          </a:xfrm>
        </p:spPr>
        <p:txBody>
          <a:bodyPr>
            <a:normAutofit/>
          </a:bodyPr>
          <a:lstStyle/>
          <a:p>
            <a:pPr marL="0" indent="0">
              <a:buFont typeface="Arial" pitchFamily="34" charset="0"/>
              <a:buNone/>
            </a:pPr>
            <a:r>
              <a:rPr lang="th-TH" sz="2800" b="1" dirty="0" smtClean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โดยในปี </a:t>
            </a:r>
            <a:r>
              <a:rPr lang="en-US" sz="2800" b="1" dirty="0" smtClean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2562 </a:t>
            </a:r>
            <a:r>
              <a:rPr lang="th-TH" sz="2800" b="1" dirty="0" smtClean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จะมุ่งเน้นให้ความสำคัญกับโครงการวิจัย ต่อไปนี้</a:t>
            </a:r>
            <a:endParaRPr lang="en-US" sz="2800" dirty="0" smtClean="0">
              <a:solidFill>
                <a:srgbClr val="FF0000"/>
              </a:solidFill>
              <a:latin typeface="FreesiaUPC" pitchFamily="34" charset="-34"/>
              <a:cs typeface="FreesiaUPC" pitchFamily="34" charset="-34"/>
            </a:endParaRPr>
          </a:p>
          <a:p>
            <a:pPr marL="457200" lvl="1" indent="0">
              <a:buFont typeface="Arial" pitchFamily="34" charset="0"/>
              <a:buNone/>
            </a:pPr>
            <a:r>
              <a:rPr lang="th-TH" b="1" dirty="0" smtClean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1. โครงการวิจัยที่พัฒนาต่อยอดจากระดับปฎิบัติการที่ประสบความสำเร็จแล้วเพื่อไปสู่การใช้ประโยชน์ได้จริงในภาครัฐ / ภาคธุรกิจเอกชน / ภาคชุมชน หรือสามารถนำไปกำหนดเป็นนโยบายของหน่วยงานภาครัฐ</a:t>
            </a:r>
            <a:endParaRPr lang="en-US" dirty="0" smtClean="0">
              <a:solidFill>
                <a:srgbClr val="FF0000"/>
              </a:solidFill>
              <a:latin typeface="FreesiaUPC" pitchFamily="34" charset="-34"/>
              <a:cs typeface="FreesiaUPC" pitchFamily="34" charset="-34"/>
            </a:endParaRPr>
          </a:p>
          <a:p>
            <a:pPr marL="457200" lvl="1" indent="0">
              <a:buFont typeface="Arial" pitchFamily="34" charset="0"/>
              <a:buNone/>
            </a:pPr>
            <a:r>
              <a:rPr lang="th-TH" b="1" dirty="0" smtClean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2. โครงการวิจัยที่นำไปสู่การริเริ่มการสร้าง ธนาคารความหลากหลายทางชีวภาพระดับชุน (</a:t>
            </a:r>
            <a:r>
              <a:rPr lang="en-US" b="1" dirty="0" smtClean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Community</a:t>
            </a:r>
            <a:r>
              <a:rPr lang="th-TH" b="1" dirty="0" smtClean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BioBank</a:t>
            </a:r>
            <a:r>
              <a:rPr lang="th-TH" b="1" dirty="0" smtClean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) หรือนำไปสู่การริเริ่มสวนพฤกษศาสตร์ระดับภูมิภาคของประเทศไทย</a:t>
            </a:r>
            <a:endParaRPr lang="en-US" dirty="0" smtClean="0">
              <a:solidFill>
                <a:srgbClr val="FF0000"/>
              </a:solidFill>
              <a:latin typeface="FreesiaUPC" pitchFamily="34" charset="-34"/>
              <a:cs typeface="FreesiaUPC" pitchFamily="34" charset="-34"/>
            </a:endParaRPr>
          </a:p>
          <a:p>
            <a:pPr marL="457200" lvl="1" indent="0">
              <a:buFont typeface="Arial" pitchFamily="34" charset="0"/>
              <a:buNone/>
            </a:pPr>
            <a:r>
              <a:rPr lang="th-TH" b="1" dirty="0" smtClean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3. โครงการวิจัยที่มุ่งแก้ปัญหาวิกฤตสิ่งแวดล้อม</a:t>
            </a:r>
          </a:p>
          <a:p>
            <a:pPr marL="457200" lvl="1" indent="0">
              <a:buFont typeface="Arial" pitchFamily="34" charset="0"/>
              <a:buNone/>
            </a:pPr>
            <a:r>
              <a:rPr lang="th-TH" b="1" dirty="0" smtClean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4. นวัตกรรมที่นำไปสู่การปรับเปลี่ยนพฤติกรรมผู้บริโภค</a:t>
            </a:r>
            <a:r>
              <a:rPr lang="th-TH" b="1" u="sng" dirty="0" smtClean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เชิงประจักษ์</a:t>
            </a:r>
            <a:endParaRPr lang="en-US" dirty="0" smtClean="0">
              <a:solidFill>
                <a:srgbClr val="FF0000"/>
              </a:solidFill>
              <a:latin typeface="FreesiaUPC" pitchFamily="34" charset="-34"/>
              <a:cs typeface="Frees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79388" y="0"/>
          <a:ext cx="8964488" cy="6629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64488"/>
              </a:tblGrid>
              <a:tr h="65836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900" u="sng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กรอบการวิจัยการเปลี่ยนแปลงสภาพภูมิอากาศ</a:t>
                      </a:r>
                      <a:endParaRPr lang="en-US" sz="2900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  <a:p>
                      <a:pPr marL="342900" lvl="0" indent="-342900" algn="thaiDi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th-TH" sz="2900" kern="0" spc="-40" baseline="0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พัฒนาเครื่องมือ ระบบ กลไก แบบจําลองและนวัตกรรมที่เกี่ยวข้องกับการเปลี่ยนแปลงสภาพภูมิอากาศ (</a:t>
                      </a:r>
                      <a:r>
                        <a:rPr lang="en-US" sz="2900" kern="0" spc="-40" baseline="0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Climate</a:t>
                      </a:r>
                      <a:r>
                        <a:rPr lang="th-TH" sz="2900" kern="0" spc="-40" baseline="0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</a:t>
                      </a:r>
                      <a:r>
                        <a:rPr lang="en-US" sz="2900" kern="0" spc="-40" baseline="0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Change</a:t>
                      </a:r>
                      <a:r>
                        <a:rPr lang="th-TH" sz="2900" kern="0" spc="-40" baseline="0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 </a:t>
                      </a:r>
                      <a:r>
                        <a:rPr lang="en-US" sz="2900" kern="0" spc="-40" baseline="0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Modeling</a:t>
                      </a:r>
                      <a:r>
                        <a:rPr lang="th-TH" sz="2900" kern="0" spc="-40" baseline="0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 </a:t>
                      </a:r>
                      <a:r>
                        <a:rPr lang="th-TH" sz="2900" kern="0" spc="-80" baseline="0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เพื่อ</a:t>
                      </a:r>
                      <a:r>
                        <a:rPr lang="th-TH" sz="2900" kern="0" spc="-80" baseline="0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ใช้ประกอบการตัดสินใจระดับนโยบาย </a:t>
                      </a:r>
                      <a:endParaRPr lang="en-US" sz="2900" kern="0" spc="-80" baseline="0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th-TH" sz="2900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การลดและการเก็บกักก๊าซเรือนกระจกจากภาคส่วต่างๆ</a:t>
                      </a:r>
                      <a:endParaRPr lang="en-US" sz="2900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th-TH" sz="2900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การปรับตัวเพื่อรองรับการเปลี่ยนแปลงสภาพภูมิอากาศ (</a:t>
                      </a:r>
                      <a:r>
                        <a:rPr lang="en-US" sz="2900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Climate Change Adaptation</a:t>
                      </a:r>
                      <a:r>
                        <a:rPr lang="th-TH" sz="2900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) </a:t>
                      </a:r>
                      <a:endParaRPr lang="en-US" sz="2900" dirty="0">
                        <a:solidFill>
                          <a:schemeClr val="tx1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th-TH" sz="2900" dirty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วิจัยการจัดการองค์ความรู้และสร้างความตระหนักที่เกี่ยวข้องกับการเปลี่ยนแปลงสภาพ</a:t>
                      </a:r>
                      <a:r>
                        <a:rPr lang="th-TH" sz="2900" dirty="0" smtClean="0">
                          <a:solidFill>
                            <a:schemeClr val="tx1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ภูมิอากาศ</a:t>
                      </a:r>
                    </a:p>
                    <a:p>
                      <a:r>
                        <a:rPr lang="th-TH" sz="2900" b="1" kern="1200" dirty="0" smtClean="0">
                          <a:solidFill>
                            <a:srgbClr val="FF0000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โดยในปี </a:t>
                      </a:r>
                      <a:r>
                        <a:rPr lang="en-US" sz="2900" b="1" kern="1200" dirty="0" smtClean="0">
                          <a:solidFill>
                            <a:srgbClr val="FF0000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2562 </a:t>
                      </a:r>
                      <a:r>
                        <a:rPr lang="th-TH" sz="2900" b="1" kern="1200" dirty="0" smtClean="0">
                          <a:solidFill>
                            <a:srgbClr val="FF0000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จะมุ่งเน้นให้ความสำคัญกับโครงการวิจัย ต่อไปนี้</a:t>
                      </a:r>
                      <a:endParaRPr lang="en-US" sz="2900" b="1" kern="1200" dirty="0" smtClean="0">
                        <a:solidFill>
                          <a:srgbClr val="FF0000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  <a:p>
                      <a:r>
                        <a:rPr lang="en-US" sz="2900" b="1" kern="1200" dirty="0" smtClean="0">
                          <a:solidFill>
                            <a:srgbClr val="FF0000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1.</a:t>
                      </a:r>
                      <a:r>
                        <a:rPr lang="th-TH" sz="2900" b="1" kern="1200" dirty="0" smtClean="0">
                          <a:solidFill>
                            <a:srgbClr val="FF0000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โครงการวิจัยที่พัฒนาต่อยอดจากระดับปฎิบัติการที่ประสบความสำเร็จแล้วเพื่อไปสู่การใช้ประโยชน์ได้จริงหรือสามารถนำไปกำหนดเป็นนโยบายของหน่วยงานภาครัฐ</a:t>
                      </a:r>
                      <a:endParaRPr lang="en-US" sz="2900" b="1" kern="1200" dirty="0" smtClean="0">
                        <a:solidFill>
                          <a:srgbClr val="FF0000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  <a:p>
                      <a:r>
                        <a:rPr lang="en-US" sz="2900" b="1" kern="1200" dirty="0" smtClean="0">
                          <a:solidFill>
                            <a:srgbClr val="FF0000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2. </a:t>
                      </a:r>
                      <a:r>
                        <a:rPr lang="th-TH" sz="2900" b="1" kern="1200" dirty="0" smtClean="0">
                          <a:solidFill>
                            <a:srgbClr val="FF0000"/>
                          </a:solidFill>
                          <a:effectLst/>
                          <a:latin typeface="FreesiaUPC" pitchFamily="34" charset="-34"/>
                          <a:ea typeface="Tahoma" panose="020B0604030504040204" pitchFamily="34" charset="0"/>
                          <a:cs typeface="FreesiaUPC" pitchFamily="34" charset="-34"/>
                        </a:rPr>
                        <a:t>โครงการวิจัยที่มุ่งแก้ปัญหาวิกฤตสิ่งแวดล้อมที่เกิดจากการเปลี่ยนแปลงสภาพภูมิอากาศ</a:t>
                      </a:r>
                      <a:endParaRPr lang="en-US" sz="2900" dirty="0">
                        <a:solidFill>
                          <a:srgbClr val="FF0000"/>
                        </a:solidFill>
                        <a:effectLst/>
                        <a:latin typeface="FreesiaUPC" pitchFamily="34" charset="-34"/>
                        <a:ea typeface="Tahoma" panose="020B0604030504040204" pitchFamily="34" charset="0"/>
                        <a:cs typeface="FreesiaUPC" pitchFamily="34" charset="-34"/>
                      </a:endParaRPr>
                    </a:p>
                  </a:txBody>
                  <a:tcPr marL="68582" marR="68582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1651447"/>
            <a:ext cx="40593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วาระที่ 3</a:t>
            </a:r>
            <a:endParaRPr lang="th-TH" sz="4400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57158" y="2071678"/>
            <a:ext cx="85192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b="1" dirty="0" smtClean="0">
                <a:latin typeface="FreesiaUPC" pitchFamily="34" charset="-34"/>
                <a:cs typeface="FreesiaUPC" pitchFamily="34" charset="-34"/>
              </a:rPr>
              <a:t>แผนแม่บท อพ.สธ. ระยะ </a:t>
            </a:r>
            <a:r>
              <a:rPr lang="th-TH" sz="4800" b="1" dirty="0">
                <a:latin typeface="FreesiaUPC" pitchFamily="34" charset="-34"/>
                <a:cs typeface="FreesiaUPC" pitchFamily="34" charset="-34"/>
              </a:rPr>
              <a:t>5</a:t>
            </a:r>
            <a:r>
              <a:rPr lang="th-TH" sz="4800" b="1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4800" b="1" dirty="0">
                <a:latin typeface="FreesiaUPC" pitchFamily="34" charset="-34"/>
                <a:cs typeface="FreesiaUPC" pitchFamily="34" charset="-34"/>
              </a:rPr>
              <a:t>ปีที่</a:t>
            </a:r>
            <a:r>
              <a:rPr lang="th-TH" sz="4800" b="1" dirty="0" smtClean="0">
                <a:latin typeface="FreesiaUPC" pitchFamily="34" charset="-34"/>
                <a:cs typeface="FreesiaUPC" pitchFamily="34" charset="-34"/>
              </a:rPr>
              <a:t>หก</a:t>
            </a:r>
          </a:p>
          <a:p>
            <a:pPr algn="ctr"/>
            <a:r>
              <a:rPr lang="th-TH" sz="4800" b="1" dirty="0" smtClean="0">
                <a:latin typeface="FreesiaUPC" pitchFamily="34" charset="-34"/>
                <a:cs typeface="FreesiaUPC" pitchFamily="34" charset="-34"/>
              </a:rPr>
              <a:t> (1 </a:t>
            </a:r>
            <a:r>
              <a:rPr lang="th-TH" sz="4800" b="1" dirty="0">
                <a:latin typeface="FreesiaUPC" pitchFamily="34" charset="-34"/>
                <a:cs typeface="FreesiaUPC" pitchFamily="34" charset="-34"/>
              </a:rPr>
              <a:t>ตุลาคม พ.ศ. </a:t>
            </a:r>
            <a:r>
              <a:rPr lang="th-TH" sz="4800" b="1" dirty="0" smtClean="0">
                <a:latin typeface="FreesiaUPC" pitchFamily="34" charset="-34"/>
                <a:cs typeface="FreesiaUPC" pitchFamily="34" charset="-34"/>
              </a:rPr>
              <a:t>2559 </a:t>
            </a:r>
            <a:r>
              <a:rPr lang="th-TH" sz="4800" b="1" dirty="0">
                <a:latin typeface="FreesiaUPC" pitchFamily="34" charset="-34"/>
                <a:cs typeface="FreesiaUPC" pitchFamily="34" charset="-34"/>
              </a:rPr>
              <a:t>– </a:t>
            </a:r>
            <a:endParaRPr lang="th-TH" sz="4800" b="1" dirty="0" smtClean="0">
              <a:latin typeface="FreesiaUPC" pitchFamily="34" charset="-34"/>
              <a:cs typeface="FreesiaUPC" pitchFamily="34" charset="-34"/>
            </a:endParaRPr>
          </a:p>
          <a:p>
            <a:pPr algn="ctr"/>
            <a:r>
              <a:rPr lang="th-TH" sz="4800" b="1" dirty="0" smtClean="0">
                <a:latin typeface="FreesiaUPC" pitchFamily="34" charset="-34"/>
                <a:cs typeface="FreesiaUPC" pitchFamily="34" charset="-34"/>
              </a:rPr>
              <a:t>30 </a:t>
            </a:r>
            <a:r>
              <a:rPr lang="th-TH" sz="4800" b="1" dirty="0">
                <a:latin typeface="FreesiaUPC" pitchFamily="34" charset="-34"/>
                <a:cs typeface="FreesiaUPC" pitchFamily="34" charset="-34"/>
              </a:rPr>
              <a:t>กันยายน พ.ศ. </a:t>
            </a:r>
            <a:r>
              <a:rPr lang="th-TH" sz="4800" b="1" dirty="0" smtClean="0">
                <a:latin typeface="FreesiaUPC" pitchFamily="34" charset="-34"/>
                <a:cs typeface="FreesiaUPC" pitchFamily="34" charset="-34"/>
              </a:rPr>
              <a:t>2564)</a:t>
            </a:r>
            <a:endParaRPr lang="th-TH" sz="4800" b="1" dirty="0"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7" name="Picture 2" descr="ผลการค้นหารูปภาพสำหรับ โบว์ดำ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-2304"/>
            <a:ext cx="864096" cy="864096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531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0"/>
            <a:ext cx="8632825" cy="6395084"/>
          </a:xfrm>
        </p:spPr>
        <p:txBody>
          <a:bodyPr>
            <a:noAutofit/>
          </a:bodyPr>
          <a:lstStyle/>
          <a:p>
            <a:pPr marL="0" indent="0" algn="ctr">
              <a:buFont typeface="Arial" pitchFamily="34" charset="0"/>
              <a:buNone/>
              <a:defRPr/>
            </a:pPr>
            <a:endParaRPr lang="th-TH" sz="2800" b="1" dirty="0" smtClean="0">
              <a:solidFill>
                <a:srgbClr val="FF0000"/>
              </a:solidFill>
              <a:latin typeface="FreesiaUPC" pitchFamily="34" charset="-34"/>
              <a:ea typeface="Tahoma" panose="020B0604030504040204" pitchFamily="34" charset="0"/>
              <a:cs typeface="FreesiaUPC" pitchFamily="34" charset="-34"/>
            </a:endParaRPr>
          </a:p>
          <a:p>
            <a:pPr marL="0" indent="0" algn="ctr">
              <a:buFont typeface="Arial" pitchFamily="34" charset="0"/>
              <a:buNone/>
              <a:defRPr/>
            </a:pPr>
            <a:r>
              <a:rPr lang="th-TH" sz="2800" b="1" dirty="0" smtClean="0">
                <a:solidFill>
                  <a:srgbClr val="FF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เป้าหมายเพิ่มเติมในปี 62  ขับเคลื่อนเศรษฐกิจชีวภาพ</a:t>
            </a:r>
          </a:p>
          <a:p>
            <a:pPr marL="0" indent="0" algn="ctr">
              <a:buFont typeface="Arial" pitchFamily="34" charset="0"/>
              <a:buNone/>
              <a:defRPr/>
            </a:pPr>
            <a:endParaRPr lang="th-TH" sz="2800" b="1" dirty="0" smtClean="0">
              <a:solidFill>
                <a:srgbClr val="FF0000"/>
              </a:solidFill>
              <a:latin typeface="FreesiaUPC" pitchFamily="34" charset="-34"/>
              <a:ea typeface="Tahoma" panose="020B0604030504040204" pitchFamily="34" charset="0"/>
              <a:cs typeface="FreesiaUPC" pitchFamily="34" charset="-34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th-TH" sz="2800" b="1" dirty="0" smtClean="0">
                <a:solidFill>
                  <a:srgbClr val="FF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การศึกษา</a:t>
            </a:r>
            <a:r>
              <a:rPr lang="th-TH" sz="2800" b="1" dirty="0">
                <a:solidFill>
                  <a:srgbClr val="FF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อนุกรมวิธานความหลากหลายทางชีวภาพ ค้นหา พิสูจน์ยืนยันสายพันธุ์ แหล่งค้นพบทรัพยากร </a:t>
            </a:r>
            <a:endParaRPr lang="th-TH" sz="2800" b="1" dirty="0" smtClean="0">
              <a:solidFill>
                <a:srgbClr val="FF0000"/>
              </a:solidFill>
              <a:latin typeface="FreesiaUPC" pitchFamily="34" charset="-34"/>
              <a:ea typeface="Tahoma" panose="020B0604030504040204" pitchFamily="34" charset="0"/>
              <a:cs typeface="FreesiaUPC" pitchFamily="34" charset="-34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th-TH" sz="2800" b="1" dirty="0" smtClean="0">
                <a:solidFill>
                  <a:srgbClr val="FF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การ</a:t>
            </a:r>
            <a:r>
              <a:rPr lang="th-TH" sz="2800" b="1" dirty="0">
                <a:solidFill>
                  <a:srgbClr val="FF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ค้นหาคุณสมบัติและศักยภาพของทรัพยากรที่จะเป็นโอกาสในการพัฒนาไปสู่เศรษฐกิจชีวภาพ </a:t>
            </a:r>
            <a:endParaRPr lang="th-TH" sz="2800" b="1" dirty="0" smtClean="0">
              <a:solidFill>
                <a:srgbClr val="FF0000"/>
              </a:solidFill>
              <a:latin typeface="FreesiaUPC" pitchFamily="34" charset="-34"/>
              <a:ea typeface="Tahoma" panose="020B0604030504040204" pitchFamily="34" charset="0"/>
              <a:cs typeface="FreesiaUPC" pitchFamily="34" charset="-34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th-TH" sz="2800" b="1" dirty="0" smtClean="0">
                <a:solidFill>
                  <a:srgbClr val="FF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การ</a:t>
            </a:r>
            <a:r>
              <a:rPr lang="th-TH" sz="2800" b="1" dirty="0">
                <a:solidFill>
                  <a:srgbClr val="FF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พัฒนากระบวนการรักษาทรัพยากรเพื่อการคงอยู่และใช้ประโยชน์ในระยะยาวของประเทศ เนื่องจากประเทศไทยมีความหลากหลายทางชีวภาพสูงเป็นอันดับต้นๆ ของโลก ซึ่งความหลากหลายทางชีวภาพเหล่านี้เป็นปัจจัยและฐานสำคัญของการพัฒนาผลิตภัณฑ์และบริการที่มีคุณภาพและมีเอกลักษณ์ของชุมชนและธุรกิจไทย โดยเฉพาะอุตสาหกรรมที่ต้องยกระดับเพื่อต่อยอดการเจริญเติบโตหรืออุตสาหกรรมฐานราก (</a:t>
            </a:r>
            <a:r>
              <a:rPr lang="en-US" sz="2800" b="1" dirty="0">
                <a:solidFill>
                  <a:srgbClr val="FF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First S-Curve)</a:t>
            </a:r>
            <a:r>
              <a:rPr lang="th-TH" sz="2800" b="1" dirty="0">
                <a:solidFill>
                  <a:srgbClr val="FF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 ไปจนถึงการพัฒนาอุตสาหกรรมที่มีมูลค่า</a:t>
            </a:r>
            <a:r>
              <a:rPr lang="th-TH" sz="2800" b="1" dirty="0" smtClean="0">
                <a:solidFill>
                  <a:srgbClr val="FF0000"/>
                </a:solidFill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สูง</a:t>
            </a:r>
            <a:endParaRPr lang="en-US" sz="2800" b="1" dirty="0">
              <a:solidFill>
                <a:srgbClr val="FF0000"/>
              </a:solidFill>
              <a:latin typeface="FreesiaUPC" pitchFamily="34" charset="-34"/>
              <a:ea typeface="Tahoma" panose="020B0604030504040204" pitchFamily="34" charset="0"/>
              <a:cs typeface="Frees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CA35BFF-5450-4033-BA46-6A0E2A43680B}" type="slidenum">
              <a:rPr lang="en-US" altLang="th-TH" smtClean="0"/>
              <a:pPr/>
              <a:t>21</a:t>
            </a:fld>
            <a:endParaRPr lang="th-TH" altLang="th-TH" smtClean="0"/>
          </a:p>
        </p:txBody>
      </p:sp>
      <p:sp>
        <p:nvSpPr>
          <p:cNvPr id="7171" name="Oval 4"/>
          <p:cNvSpPr>
            <a:spLocks noChangeArrowheads="1"/>
          </p:cNvSpPr>
          <p:nvPr/>
        </p:nvSpPr>
        <p:spPr bwMode="auto">
          <a:xfrm>
            <a:off x="395288" y="2997200"/>
            <a:ext cx="1512887" cy="1439863"/>
          </a:xfrm>
          <a:prstGeom prst="ellipse">
            <a:avLst/>
          </a:prstGeom>
          <a:solidFill>
            <a:srgbClr val="99FF33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0099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th-TH" altLang="th-TH" sz="4000" b="1" dirty="0" smtClean="0">
                <a:latin typeface="FreesiaUPC" pitchFamily="34" charset="-34"/>
                <a:cs typeface="FreesiaUPC" pitchFamily="34" charset="-34"/>
              </a:rPr>
              <a:t>ทรัพยากร</a:t>
            </a:r>
            <a:endParaRPr lang="th-TH" altLang="th-TH" sz="40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2976" y="0"/>
            <a:ext cx="7820050" cy="623887"/>
          </a:xfrm>
          <a:gradFill rotWithShape="1">
            <a:gsLst>
              <a:gs pos="0">
                <a:srgbClr val="99FF33"/>
              </a:gs>
              <a:gs pos="50000">
                <a:srgbClr val="FFFFFF"/>
              </a:gs>
              <a:gs pos="100000">
                <a:srgbClr val="99FF33"/>
              </a:gs>
            </a:gsLst>
            <a:lin ang="5400000" scaled="1"/>
          </a:gradFill>
          <a:ln w="28575">
            <a:solidFill>
              <a:srgbClr val="006600"/>
            </a:solidFill>
          </a:ln>
        </p:spPr>
        <p:txBody>
          <a:bodyPr>
            <a:normAutofit fontScale="90000"/>
          </a:bodyPr>
          <a:lstStyle/>
          <a:p>
            <a:r>
              <a:rPr lang="th-TH" altLang="th-TH" sz="4000" b="1" dirty="0" smtClean="0">
                <a:latin typeface="FreesiaUPC" pitchFamily="34" charset="-34"/>
                <a:cs typeface="FreesiaUPC" pitchFamily="34" charset="-34"/>
              </a:rPr>
              <a:t>แนวทางอนุรักษ์และการใช้ประโยชน์ทรัพยากร</a:t>
            </a:r>
          </a:p>
        </p:txBody>
      </p:sp>
      <p:sp>
        <p:nvSpPr>
          <p:cNvPr id="3" name="วงรี 2"/>
          <p:cNvSpPr/>
          <p:nvPr/>
        </p:nvSpPr>
        <p:spPr>
          <a:xfrm>
            <a:off x="144463" y="1773238"/>
            <a:ext cx="4608512" cy="388778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7174" name="TextBox 3"/>
          <p:cNvSpPr txBox="1">
            <a:spLocks noChangeArrowheads="1"/>
          </p:cNvSpPr>
          <p:nvPr/>
        </p:nvSpPr>
        <p:spPr bwMode="auto">
          <a:xfrm>
            <a:off x="1485900" y="2185988"/>
            <a:ext cx="280828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altLang="th-TH" b="1" dirty="0">
                <a:latin typeface="FreesiaUPC" pitchFamily="34" charset="-34"/>
                <a:cs typeface="FreesiaUPC" pitchFamily="34" charset="-34"/>
              </a:rPr>
              <a:t>กรอบการเรียนรู้ทรัพยากร</a:t>
            </a:r>
          </a:p>
        </p:txBody>
      </p:sp>
      <p:sp>
        <p:nvSpPr>
          <p:cNvPr id="7175" name="TextBox 15"/>
          <p:cNvSpPr txBox="1">
            <a:spLocks noChangeArrowheads="1"/>
          </p:cNvSpPr>
          <p:nvPr/>
        </p:nvSpPr>
        <p:spPr bwMode="auto">
          <a:xfrm>
            <a:off x="2143108" y="3214686"/>
            <a:ext cx="236696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altLang="th-TH" b="1" dirty="0">
                <a:latin typeface="FreesiaUPC" pitchFamily="34" charset="-34"/>
                <a:cs typeface="FreesiaUPC" pitchFamily="34" charset="-34"/>
              </a:rPr>
              <a:t>กรอบการใช้ประโยชน์</a:t>
            </a:r>
          </a:p>
        </p:txBody>
      </p:sp>
      <p:sp>
        <p:nvSpPr>
          <p:cNvPr id="7176" name="TextBox 16"/>
          <p:cNvSpPr txBox="1">
            <a:spLocks noChangeArrowheads="1"/>
          </p:cNvSpPr>
          <p:nvPr/>
        </p:nvSpPr>
        <p:spPr bwMode="auto">
          <a:xfrm>
            <a:off x="1571604" y="4429132"/>
            <a:ext cx="244633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altLang="th-TH" b="1" dirty="0">
                <a:latin typeface="FreesiaUPC" pitchFamily="34" charset="-34"/>
                <a:cs typeface="FreesiaUPC" pitchFamily="34" charset="-34"/>
              </a:rPr>
              <a:t>กรอบการสร้างจิตสำนึก</a:t>
            </a:r>
          </a:p>
        </p:txBody>
      </p:sp>
      <p:sp>
        <p:nvSpPr>
          <p:cNvPr id="7177" name="TextBox 17"/>
          <p:cNvSpPr txBox="1">
            <a:spLocks noChangeArrowheads="1"/>
          </p:cNvSpPr>
          <p:nvPr/>
        </p:nvSpPr>
        <p:spPr bwMode="auto">
          <a:xfrm>
            <a:off x="2928926" y="857232"/>
            <a:ext cx="51117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th-TH" b="1" dirty="0">
                <a:latin typeface="FreesiaUPC" pitchFamily="34" charset="-34"/>
                <a:cs typeface="FreesiaUPC" pitchFamily="34" charset="-34"/>
              </a:rPr>
              <a:t>1.</a:t>
            </a:r>
            <a:r>
              <a:rPr lang="th-TH" altLang="th-TH" b="1" dirty="0">
                <a:latin typeface="FreesiaUPC" pitchFamily="34" charset="-34"/>
                <a:cs typeface="FreesiaUPC" pitchFamily="34" charset="-34"/>
              </a:rPr>
              <a:t>การวิจัยด้านพันธุกรรมและอนุรักษ์</a:t>
            </a:r>
            <a:r>
              <a:rPr lang="th-TH" altLang="th-TH" b="1" dirty="0" smtClean="0">
                <a:latin typeface="FreesiaUPC" pitchFamily="34" charset="-34"/>
                <a:cs typeface="FreesiaUPC" pitchFamily="34" charset="-34"/>
              </a:rPr>
              <a:t>พันธุ์</a:t>
            </a:r>
            <a:endParaRPr lang="th-TH" altLang="th-TH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178" name="TextBox 21"/>
          <p:cNvSpPr txBox="1">
            <a:spLocks noChangeArrowheads="1"/>
          </p:cNvSpPr>
          <p:nvPr/>
        </p:nvSpPr>
        <p:spPr bwMode="auto">
          <a:xfrm>
            <a:off x="4429124" y="2214554"/>
            <a:ext cx="4392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th-TH" b="1" dirty="0">
                <a:latin typeface="FreesiaUPC" pitchFamily="34" charset="-34"/>
                <a:cs typeface="FreesiaUPC" pitchFamily="34" charset="-34"/>
              </a:rPr>
              <a:t>3.</a:t>
            </a:r>
            <a:r>
              <a:rPr lang="th-TH" altLang="th-TH" b="1" dirty="0">
                <a:latin typeface="FreesiaUPC" pitchFamily="34" charset="-34"/>
                <a:cs typeface="FreesiaUPC" pitchFamily="34" charset="-34"/>
              </a:rPr>
              <a:t>การวิจัยด้านกระบวนการ</a:t>
            </a:r>
            <a:r>
              <a:rPr lang="th-TH" altLang="th-TH" b="1" dirty="0" smtClean="0">
                <a:latin typeface="FreesiaUPC" pitchFamily="34" charset="-34"/>
                <a:cs typeface="FreesiaUPC" pitchFamily="34" charset="-34"/>
              </a:rPr>
              <a:t>ผลิต</a:t>
            </a:r>
            <a:endParaRPr lang="th-TH" altLang="th-TH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179" name="TextBox 22"/>
          <p:cNvSpPr txBox="1">
            <a:spLocks noChangeArrowheads="1"/>
          </p:cNvSpPr>
          <p:nvPr/>
        </p:nvSpPr>
        <p:spPr bwMode="auto">
          <a:xfrm>
            <a:off x="3786182" y="1500174"/>
            <a:ext cx="50006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th-TH" b="1" dirty="0">
                <a:latin typeface="FreesiaUPC" pitchFamily="34" charset="-34"/>
                <a:cs typeface="FreesiaUPC" pitchFamily="34" charset="-34"/>
              </a:rPr>
              <a:t>2.</a:t>
            </a:r>
            <a:r>
              <a:rPr lang="th-TH" altLang="th-TH" b="1" dirty="0">
                <a:latin typeface="FreesiaUPC" pitchFamily="34" charset="-34"/>
                <a:cs typeface="FreesiaUPC" pitchFamily="34" charset="-34"/>
              </a:rPr>
              <a:t>การวิจัยด้านวัฒนธรรม สังคมและการศึกษา</a:t>
            </a:r>
          </a:p>
        </p:txBody>
      </p:sp>
      <p:sp>
        <p:nvSpPr>
          <p:cNvPr id="7180" name="TextBox 23"/>
          <p:cNvSpPr txBox="1">
            <a:spLocks noChangeArrowheads="1"/>
          </p:cNvSpPr>
          <p:nvPr/>
        </p:nvSpPr>
        <p:spPr bwMode="auto">
          <a:xfrm>
            <a:off x="4751388" y="2928934"/>
            <a:ext cx="439261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th-TH" b="1" dirty="0">
                <a:latin typeface="FreesiaUPC" pitchFamily="34" charset="-34"/>
                <a:cs typeface="FreesiaUPC" pitchFamily="34" charset="-34"/>
              </a:rPr>
              <a:t>4.</a:t>
            </a:r>
            <a:r>
              <a:rPr lang="th-TH" altLang="th-TH" b="1" dirty="0">
                <a:latin typeface="FreesiaUPC" pitchFamily="34" charset="-34"/>
                <a:cs typeface="FreesiaUPC" pitchFamily="34" charset="-34"/>
              </a:rPr>
              <a:t>การวิจัยด้านสิ่งแวดล้อม </a:t>
            </a:r>
            <a:r>
              <a:rPr lang="en-US" altLang="th-TH" b="1" dirty="0">
                <a:latin typeface="FreesiaUPC" pitchFamily="34" charset="-34"/>
                <a:cs typeface="FreesiaUPC" pitchFamily="34" charset="-34"/>
              </a:rPr>
              <a:t>&amp; Global warming</a:t>
            </a:r>
            <a:endParaRPr lang="th-TH" altLang="th-TH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181" name="TextBox 24"/>
          <p:cNvSpPr txBox="1">
            <a:spLocks noChangeArrowheads="1"/>
          </p:cNvSpPr>
          <p:nvPr/>
        </p:nvSpPr>
        <p:spPr bwMode="auto">
          <a:xfrm>
            <a:off x="4500562" y="4143380"/>
            <a:ext cx="439261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th-TH" b="1" dirty="0">
                <a:latin typeface="FreesiaUPC" pitchFamily="34" charset="-34"/>
                <a:cs typeface="FreesiaUPC" pitchFamily="34" charset="-34"/>
              </a:rPr>
              <a:t>5.</a:t>
            </a:r>
            <a:r>
              <a:rPr lang="th-TH" altLang="th-TH" b="1" dirty="0">
                <a:latin typeface="FreesiaUPC" pitchFamily="34" charset="-34"/>
                <a:cs typeface="FreesiaUPC" pitchFamily="34" charset="-34"/>
              </a:rPr>
              <a:t>การวิจัยด้านผลิตภัณฑใหม่และการตลาด</a:t>
            </a:r>
          </a:p>
        </p:txBody>
      </p:sp>
      <p:sp>
        <p:nvSpPr>
          <p:cNvPr id="7182" name="TextBox 25"/>
          <p:cNvSpPr txBox="1">
            <a:spLocks noChangeArrowheads="1"/>
          </p:cNvSpPr>
          <p:nvPr/>
        </p:nvSpPr>
        <p:spPr bwMode="auto">
          <a:xfrm>
            <a:off x="3786182" y="5429264"/>
            <a:ext cx="49688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th-TH" b="1" dirty="0">
                <a:latin typeface="FreesiaUPC" pitchFamily="34" charset="-34"/>
                <a:cs typeface="FreesiaUPC" pitchFamily="34" charset="-34"/>
              </a:rPr>
              <a:t>6.</a:t>
            </a:r>
            <a:r>
              <a:rPr lang="th-TH" altLang="th-TH" b="1" dirty="0">
                <a:latin typeface="FreesiaUPC" pitchFamily="34" charset="-34"/>
                <a:cs typeface="FreesiaUPC" pitchFamily="34" charset="-34"/>
              </a:rPr>
              <a:t>การวิจัยด้าน </a:t>
            </a:r>
            <a:r>
              <a:rPr lang="en-US" altLang="th-TH" b="1" dirty="0">
                <a:latin typeface="FreesiaUPC" pitchFamily="34" charset="-34"/>
                <a:cs typeface="FreesiaUPC" pitchFamily="34" charset="-34"/>
              </a:rPr>
              <a:t>Smart community &amp; Tourism</a:t>
            </a:r>
            <a:endParaRPr lang="th-TH" altLang="th-TH" b="1" dirty="0">
              <a:latin typeface="FreesiaUPC" pitchFamily="34" charset="-34"/>
              <a:cs typeface="Frees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 txBox="1">
            <a:spLocks noChangeArrowheads="1"/>
          </p:cNvSpPr>
          <p:nvPr/>
        </p:nvSpPr>
        <p:spPr bwMode="auto">
          <a:xfrm>
            <a:off x="3203575" y="4005263"/>
            <a:ext cx="3744913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None/>
            </a:pPr>
            <a:r>
              <a:rPr lang="th-TH" sz="5400" b="1">
                <a:solidFill>
                  <a:srgbClr val="6600CC"/>
                </a:solidFill>
                <a:latin typeface="FreesiaUPC" pitchFamily="34" charset="-34"/>
                <a:cs typeface="FreesiaUPC" pitchFamily="34" charset="-34"/>
              </a:rPr>
              <a:t>เว็บไซต์ อพ.สธ.</a:t>
            </a: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1763688" y="2691551"/>
            <a:ext cx="6984776" cy="1470025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800" b="1" kern="1200" cap="all" baseline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 fontAlgn="auto">
              <a:spcAft>
                <a:spcPts val="0"/>
              </a:spcAft>
              <a:defRPr/>
            </a:pPr>
            <a:r>
              <a:rPr lang="en-US" altLang="zh-CN" sz="5400" dirty="0" smtClean="0">
                <a:solidFill>
                  <a:srgbClr val="6600CC"/>
                </a:solidFill>
                <a:latin typeface="FreesiaUPC" pitchFamily="34" charset="-34"/>
                <a:ea typeface="SimSun" pitchFamily="2" charset="-122"/>
                <a:cs typeface="FreesiaUPC" pitchFamily="34" charset="-34"/>
              </a:rPr>
              <a:t>http://www.rspg.or.th</a:t>
            </a:r>
            <a:endParaRPr lang="en-US" sz="5400" dirty="0" smtClean="0">
              <a:solidFill>
                <a:srgbClr val="6600CC"/>
              </a:solidFill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19460" name="Picture 5" descr="logodicut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260350"/>
            <a:ext cx="18288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Rectangle 4"/>
          <p:cNvSpPr>
            <a:spLocks noChangeArrowheads="1"/>
          </p:cNvSpPr>
          <p:nvPr/>
        </p:nvSpPr>
        <p:spPr bwMode="auto">
          <a:xfrm>
            <a:off x="611560" y="5157192"/>
            <a:ext cx="7252306" cy="830997"/>
          </a:xfrm>
          <a:prstGeom prst="rect">
            <a:avLst/>
          </a:prstGeom>
          <a:ln>
            <a:headEnd/>
            <a:tailEnd/>
          </a:ln>
          <a:scene3d>
            <a:camera prst="perspectiveLeft"/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ct val="20000"/>
              </a:spcBef>
            </a:pPr>
            <a:r>
              <a:rPr lang="th-TH" sz="4800" b="1" i="1" dirty="0">
                <a:ln w="11430"/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ทรัพยากรคือฐานของเศรษฐกิจพอเพียง</a:t>
            </a:r>
          </a:p>
        </p:txBody>
      </p:sp>
      <p:pic>
        <p:nvPicPr>
          <p:cNvPr id="92165" name="Picture 6" descr="118-47-10909866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188640"/>
            <a:ext cx="1944216" cy="2406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71472" y="2857496"/>
            <a:ext cx="8172400" cy="1754326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50800" dist="25000" dir="5400000" rotWithShape="0">
              <a:schemeClr val="accent5">
                <a:shade val="30000"/>
                <a:satMod val="150000"/>
                <a:alpha val="38000"/>
              </a:scheme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FreesiaUPC" pitchFamily="34" charset="-34"/>
                <a:cs typeface="FreesiaUPC" pitchFamily="34" charset="-34"/>
              </a:rPr>
              <a:t>การรักทรัพยากรคือ</a:t>
            </a:r>
          </a:p>
          <a:p>
            <a:pPr algn="ctr"/>
            <a:r>
              <a:rPr lang="th-TH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FreesiaUPC" pitchFamily="34" charset="-34"/>
                <a:cs typeface="FreesiaUPC" pitchFamily="34" charset="-34"/>
              </a:rPr>
              <a:t>การรักชาติรักแผ่นดิน</a:t>
            </a:r>
            <a:endParaRPr lang="en-US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FreesiaUPC" pitchFamily="34" charset="-34"/>
              <a:cs typeface="FreesiaUPC" pitchFamily="34" charset="-34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Text Box 2"/>
          <p:cNvSpPr txBox="1">
            <a:spLocks noChangeArrowheads="1"/>
          </p:cNvSpPr>
          <p:nvPr/>
        </p:nvSpPr>
        <p:spPr bwMode="auto">
          <a:xfrm>
            <a:off x="1874838" y="3200400"/>
            <a:ext cx="5837237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th-TH" sz="3600" b="1" dirty="0">
                <a:latin typeface="FreesiaUPC" pitchFamily="34" charset="-34"/>
                <a:cs typeface="FreesiaUPC" pitchFamily="34" charset="-34"/>
              </a:rPr>
              <a:t>ติดต่อประสานงาน</a:t>
            </a:r>
          </a:p>
          <a:p>
            <a:pPr algn="r" rtl="1"/>
            <a:r>
              <a:rPr lang="th-TH" sz="3600" b="1" dirty="0">
                <a:latin typeface="FreesiaUPC" pitchFamily="34" charset="-34"/>
                <a:cs typeface="FreesiaUPC" pitchFamily="34" charset="-34"/>
              </a:rPr>
              <a:t> ดร.</a:t>
            </a:r>
            <a:r>
              <a:rPr lang="th-TH" sz="3600" b="1" dirty="0" err="1">
                <a:latin typeface="FreesiaUPC" pitchFamily="34" charset="-34"/>
                <a:cs typeface="FreesiaUPC" pitchFamily="34" charset="-34"/>
              </a:rPr>
              <a:t>ปิยรัษฎ์</a:t>
            </a:r>
            <a:r>
              <a:rPr lang="th-TH" sz="3600" b="1" dirty="0">
                <a:latin typeface="FreesiaUPC" pitchFamily="34" charset="-34"/>
                <a:cs typeface="FreesiaUPC" pitchFamily="34" charset="-34"/>
              </a:rPr>
              <a:t> ปริญญา</a:t>
            </a:r>
            <a:r>
              <a:rPr lang="th-TH" sz="3600" b="1" dirty="0" err="1">
                <a:latin typeface="FreesiaUPC" pitchFamily="34" charset="-34"/>
                <a:cs typeface="FreesiaUPC" pitchFamily="34" charset="-34"/>
              </a:rPr>
              <a:t>พงษ์</a:t>
            </a:r>
            <a:r>
              <a:rPr lang="th-TH" sz="3600" b="1" dirty="0">
                <a:latin typeface="FreesiaUPC" pitchFamily="34" charset="-34"/>
                <a:cs typeface="FreesiaUPC" pitchFamily="34" charset="-34"/>
              </a:rPr>
              <a:t> เจริญทรัพย์</a:t>
            </a:r>
          </a:p>
          <a:p>
            <a:pPr algn="r" rtl="1"/>
            <a:r>
              <a:rPr lang="th-TH" sz="3600" b="1" dirty="0">
                <a:latin typeface="FreesiaUPC" pitchFamily="34" charset="-34"/>
                <a:cs typeface="FreesiaUPC" pitchFamily="34" charset="-34"/>
              </a:rPr>
              <a:t>เลขานุการคณะกรรมการ </a:t>
            </a:r>
            <a:r>
              <a:rPr lang="th-TH" sz="3600" b="1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3600" b="1" dirty="0">
                <a:latin typeface="FreesiaUPC" pitchFamily="34" charset="-34"/>
                <a:cs typeface="FreesiaUPC" pitchFamily="34" charset="-34"/>
              </a:rPr>
              <a:t>.</a:t>
            </a:r>
          </a:p>
          <a:p>
            <a:pPr algn="r" rtl="1"/>
            <a:r>
              <a:rPr lang="th-TH" sz="3600" b="1" dirty="0">
                <a:latin typeface="FreesiaUPC" pitchFamily="34" charset="-34"/>
                <a:cs typeface="FreesiaUPC" pitchFamily="34" charset="-34"/>
              </a:rPr>
              <a:t>รองหัวหน้าสำนักงาน </a:t>
            </a:r>
            <a:r>
              <a:rPr lang="th-TH" sz="3600" b="1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3600" b="1" dirty="0">
                <a:latin typeface="FreesiaUPC" pitchFamily="34" charset="-34"/>
                <a:cs typeface="FreesiaUPC" pitchFamily="34" charset="-34"/>
              </a:rPr>
              <a:t> ฝ่ายวิชาการ.</a:t>
            </a:r>
          </a:p>
          <a:p>
            <a:pPr algn="r" rtl="1"/>
            <a:r>
              <a:rPr lang="en-US" sz="3600" b="1" dirty="0">
                <a:latin typeface="FreesiaUPC" pitchFamily="34" charset="-34"/>
                <a:cs typeface="FreesiaUPC" pitchFamily="34" charset="-34"/>
              </a:rPr>
              <a:t>piyarat.rspg@gmail.com</a:t>
            </a:r>
            <a:endParaRPr lang="th-TH" sz="3600" b="1" dirty="0">
              <a:latin typeface="FreesiaUPC" pitchFamily="34" charset="-34"/>
              <a:cs typeface="FreesiaUPC" pitchFamily="34" charset="-34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9" name="วงรี 98"/>
          <p:cNvSpPr/>
          <p:nvPr/>
        </p:nvSpPr>
        <p:spPr>
          <a:xfrm>
            <a:off x="1344019" y="517189"/>
            <a:ext cx="6073706" cy="571071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57150" cmpd="dbl">
            <a:noFill/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205" name="ตัวเชื่อมต่อตรง 204"/>
          <p:cNvCxnSpPr/>
          <p:nvPr/>
        </p:nvCxnSpPr>
        <p:spPr>
          <a:xfrm>
            <a:off x="395536" y="5445224"/>
            <a:ext cx="0" cy="1012309"/>
          </a:xfrm>
          <a:prstGeom prst="line">
            <a:avLst/>
          </a:prstGeom>
          <a:ln w="19050"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77" name="ลูกศรเชื่อมต่อแบบตรง 176"/>
          <p:cNvCxnSpPr/>
          <p:nvPr/>
        </p:nvCxnSpPr>
        <p:spPr>
          <a:xfrm flipH="1">
            <a:off x="6569455" y="5589240"/>
            <a:ext cx="306801" cy="5987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prstDash val="sysDot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70" name="ลูกศรเชื่อมต่อแบบตรง 169"/>
          <p:cNvCxnSpPr/>
          <p:nvPr/>
        </p:nvCxnSpPr>
        <p:spPr>
          <a:xfrm>
            <a:off x="8171022" y="3690610"/>
            <a:ext cx="4177" cy="2344678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prstDash val="sysDot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6" name="ลูกศรเชื่อมต่อแบบตรง 155"/>
          <p:cNvCxnSpPr/>
          <p:nvPr/>
        </p:nvCxnSpPr>
        <p:spPr>
          <a:xfrm>
            <a:off x="8387046" y="3142850"/>
            <a:ext cx="1378" cy="1006230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41" name="ลูกศรเชื่อมต่อแบบตรง 140"/>
          <p:cNvCxnSpPr/>
          <p:nvPr/>
        </p:nvCxnSpPr>
        <p:spPr>
          <a:xfrm flipH="1" flipV="1">
            <a:off x="8171022" y="2509771"/>
            <a:ext cx="2" cy="466660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5" name="ลูกศรเชื่อมต่อแบบตรง 124"/>
          <p:cNvCxnSpPr>
            <a:endCxn id="123" idx="2"/>
          </p:cNvCxnSpPr>
          <p:nvPr/>
        </p:nvCxnSpPr>
        <p:spPr>
          <a:xfrm flipV="1">
            <a:off x="6606993" y="332656"/>
            <a:ext cx="270077" cy="184533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7" name="ลูกศรเชื่อมต่อแบบตรง 126"/>
          <p:cNvCxnSpPr>
            <a:stCxn id="102" idx="0"/>
            <a:endCxn id="124" idx="2"/>
          </p:cNvCxnSpPr>
          <p:nvPr/>
        </p:nvCxnSpPr>
        <p:spPr>
          <a:xfrm flipH="1" flipV="1">
            <a:off x="5950699" y="322603"/>
            <a:ext cx="349493" cy="194586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0" name="ลูกศรเชื่อมต่อแบบตรง 109"/>
          <p:cNvCxnSpPr>
            <a:endCxn id="107" idx="1"/>
          </p:cNvCxnSpPr>
          <p:nvPr/>
        </p:nvCxnSpPr>
        <p:spPr>
          <a:xfrm flipV="1">
            <a:off x="6841787" y="485571"/>
            <a:ext cx="612160" cy="529993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1" name="ลูกศรเชื่อมต่อแบบตรง 110"/>
          <p:cNvCxnSpPr>
            <a:stCxn id="103" idx="3"/>
            <a:endCxn id="108" idx="1"/>
          </p:cNvCxnSpPr>
          <p:nvPr/>
        </p:nvCxnSpPr>
        <p:spPr>
          <a:xfrm flipV="1">
            <a:off x="6841787" y="845611"/>
            <a:ext cx="612160" cy="227384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2" name="ลูกศรเชื่อมต่อแบบตรง 111"/>
          <p:cNvCxnSpPr>
            <a:endCxn id="109" idx="1"/>
          </p:cNvCxnSpPr>
          <p:nvPr/>
        </p:nvCxnSpPr>
        <p:spPr>
          <a:xfrm>
            <a:off x="6841787" y="1109867"/>
            <a:ext cx="612160" cy="95784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7" name="วงรี 26"/>
          <p:cNvSpPr/>
          <p:nvPr/>
        </p:nvSpPr>
        <p:spPr>
          <a:xfrm>
            <a:off x="1988984" y="1086091"/>
            <a:ext cx="4812445" cy="4604882"/>
          </a:xfrm>
          <a:prstGeom prst="ellipse">
            <a:avLst/>
          </a:prstGeom>
          <a:solidFill>
            <a:schemeClr val="bg1"/>
          </a:solidFill>
          <a:ln w="57150" cmpd="dbl">
            <a:solidFill>
              <a:schemeClr val="bg1"/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22" name="ลูกศรเชื่อมต่อแบบตรง 21"/>
          <p:cNvCxnSpPr/>
          <p:nvPr/>
        </p:nvCxnSpPr>
        <p:spPr>
          <a:xfrm flipV="1">
            <a:off x="2278094" y="3482178"/>
            <a:ext cx="4094107" cy="18830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ลูกศรเชื่อมต่อแบบตรง 22"/>
          <p:cNvCxnSpPr/>
          <p:nvPr/>
        </p:nvCxnSpPr>
        <p:spPr>
          <a:xfrm>
            <a:off x="2699792" y="2332489"/>
            <a:ext cx="3345261" cy="2248639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ลูกศรเชื่อมต่อแบบตรง 23"/>
          <p:cNvCxnSpPr/>
          <p:nvPr/>
        </p:nvCxnSpPr>
        <p:spPr>
          <a:xfrm>
            <a:off x="3679254" y="1556792"/>
            <a:ext cx="1333210" cy="3600400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ลูกศรเชื่อมต่อแบบตรง 24"/>
          <p:cNvCxnSpPr/>
          <p:nvPr/>
        </p:nvCxnSpPr>
        <p:spPr>
          <a:xfrm flipH="1">
            <a:off x="3774307" y="1563954"/>
            <a:ext cx="1238157" cy="3593238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ลูกศรเชื่อมต่อแบบตรง 25"/>
          <p:cNvCxnSpPr/>
          <p:nvPr/>
        </p:nvCxnSpPr>
        <p:spPr>
          <a:xfrm flipH="1">
            <a:off x="2627784" y="2254309"/>
            <a:ext cx="3420128" cy="2326819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กลุ่ม 39"/>
          <p:cNvGrpSpPr/>
          <p:nvPr/>
        </p:nvGrpSpPr>
        <p:grpSpPr>
          <a:xfrm>
            <a:off x="2699792" y="1821019"/>
            <a:ext cx="3277773" cy="3113659"/>
            <a:chOff x="2627784" y="1916832"/>
            <a:chExt cx="3591557" cy="3358722"/>
          </a:xfrm>
        </p:grpSpPr>
        <p:grpSp>
          <p:nvGrpSpPr>
            <p:cNvPr id="4" name="กลุ่ม 40"/>
            <p:cNvGrpSpPr/>
            <p:nvPr/>
          </p:nvGrpSpPr>
          <p:grpSpPr>
            <a:xfrm>
              <a:off x="2627784" y="1916832"/>
              <a:ext cx="3591557" cy="3358722"/>
              <a:chOff x="2627784" y="1916832"/>
              <a:chExt cx="3591557" cy="3358722"/>
            </a:xfrm>
          </p:grpSpPr>
          <p:grpSp>
            <p:nvGrpSpPr>
              <p:cNvPr id="5" name="กลุ่ม 47"/>
              <p:cNvGrpSpPr/>
              <p:nvPr/>
            </p:nvGrpSpPr>
            <p:grpSpPr>
              <a:xfrm>
                <a:off x="2627784" y="1916832"/>
                <a:ext cx="3528392" cy="3358722"/>
                <a:chOff x="2915816" y="2276872"/>
                <a:chExt cx="3528392" cy="3358722"/>
              </a:xfrm>
            </p:grpSpPr>
            <p:graphicFrame>
              <p:nvGraphicFramePr>
                <p:cNvPr id="52" name="ไดอะแกรม 51"/>
                <p:cNvGraphicFramePr/>
                <p:nvPr>
                  <p:extLst>
                    <p:ext uri="{D42A27DB-BD31-4B8C-83A1-F6EECF244321}">
                      <p14:modId xmlns:p14="http://schemas.microsoft.com/office/powerpoint/2010/main" val="3539535516"/>
                    </p:ext>
                  </p:extLst>
                </p:nvPr>
              </p:nvGraphicFramePr>
              <p:xfrm>
                <a:off x="2915816" y="2276872"/>
                <a:ext cx="3528392" cy="3024336"/>
              </p:xfrm>
              <a:graphic>
                <a:graphicData uri="http://schemas.openxmlformats.org/drawingml/2006/diagram">
                  <dgm:relIds xmlns:dgm="http://schemas.openxmlformats.org/drawingml/2006/diagram" xmlns:r="http://schemas.openxmlformats.org/officeDocument/2006/relationships" r:dm="rId2" r:lo="rId3" r:qs="rId4" r:cs="rId5"/>
                </a:graphicData>
              </a:graphic>
            </p:graphicFrame>
            <p:pic>
              <p:nvPicPr>
                <p:cNvPr id="53" name="Picture 4" descr="C:\Users\Admin\Desktop\ภาพ\sea_rock_png_8_by_irisustockimages-d4t46qm.png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56702" y="2852936"/>
                  <a:ext cx="1395418" cy="70701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4" name="Picture 5" descr="C:\Users\Admin\Desktop\ภาพ\mineral (1).png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6193" y="2662802"/>
                  <a:ext cx="971831" cy="94691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5" name="Picture 3" descr="C:\Users\Admin\Desktop\ภาพ\Gypsum.png"/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9423" y="2996952"/>
                  <a:ext cx="678721" cy="52626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6" name="Picture 7" descr="C:\Users\Admin\Desktop\ภาพ\White_Spring_Tree_Flower_PNG_Clipart.png"/>
                <p:cNvPicPr>
                  <a:picLocks noChangeAspect="1" noChangeArrowheads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6016" y="4293096"/>
                  <a:ext cx="1487667" cy="134249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57" name="วงรี 56"/>
                <p:cNvSpPr/>
                <p:nvPr/>
              </p:nvSpPr>
              <p:spPr>
                <a:xfrm>
                  <a:off x="4067944" y="3215305"/>
                  <a:ext cx="1383259" cy="1293815"/>
                </a:xfrm>
                <a:prstGeom prst="ellipse">
                  <a:avLst/>
                </a:prstGeom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sz="2000" b="1" dirty="0">
                    <a:solidFill>
                      <a:schemeClr val="tx1"/>
                    </a:solidFill>
                    <a:latin typeface="FreesiaUPC" pitchFamily="34" charset="-34"/>
                    <a:cs typeface="FreesiaUPC" pitchFamily="34" charset="-34"/>
                  </a:endParaRPr>
                </a:p>
              </p:txBody>
            </p:sp>
          </p:grpSp>
          <p:pic>
            <p:nvPicPr>
              <p:cNvPr id="49" name="Picture 8" descr="C:\Users\Admin\Desktop\ภาพ\35862751.jpg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0102801">
                <a:off x="5253346" y="3156921"/>
                <a:ext cx="965995" cy="9383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" name="Picture 9" descr="C:\Users\Admin\Desktop\ภาพ\caf8c524-ea40-4659-a0f7-b2f4e010f237.png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08788" y="4632102"/>
                <a:ext cx="675277" cy="4304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" name="Picture 10" descr="C:\Users\Admin\Desktop\ภาพ\Thai-Silk-Box-Invitation-Box.png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15915" y="4498052"/>
                <a:ext cx="664468" cy="6644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2" name="TextBox 41"/>
            <p:cNvSpPr txBox="1"/>
            <p:nvPr/>
          </p:nvSpPr>
          <p:spPr>
            <a:xfrm>
              <a:off x="3890206" y="2020186"/>
              <a:ext cx="1251402" cy="5644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effectLst>
              <a:softEdge rad="127000"/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th-TH" b="1" dirty="0" smtClean="0">
                  <a:latin typeface="FreesiaUPC" pitchFamily="34" charset="-34"/>
                  <a:cs typeface="FreesiaUPC" pitchFamily="34" charset="-34"/>
                </a:rPr>
                <a:t>กายภาพ</a:t>
              </a:r>
              <a:endParaRPr lang="th-TH" b="1" dirty="0"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019325" y="3786049"/>
              <a:ext cx="1080120" cy="5644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effectLst>
              <a:softEdge rad="127000"/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th-TH" b="1" dirty="0" smtClean="0">
                  <a:latin typeface="FreesiaUPC" pitchFamily="34" charset="-34"/>
                  <a:cs typeface="FreesiaUPC" pitchFamily="34" charset="-34"/>
                </a:rPr>
                <a:t>ชีวภาพ</a:t>
              </a:r>
              <a:endParaRPr lang="th-TH" b="1" dirty="0"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744126" y="3212976"/>
              <a:ext cx="1475946" cy="564400"/>
            </a:xfrm>
            <a:prstGeom prst="rect">
              <a:avLst/>
            </a:prstGeom>
            <a:solidFill>
              <a:schemeClr val="bg1"/>
            </a:solidFill>
            <a:effectLst>
              <a:softEdge rad="127000"/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th-TH" b="1" dirty="0" smtClean="0">
                  <a:latin typeface="FreesiaUPC" pitchFamily="34" charset="-34"/>
                  <a:cs typeface="FreesiaUPC" pitchFamily="34" charset="-34"/>
                </a:rPr>
                <a:t>ทรัพยากร</a:t>
              </a:r>
              <a:endParaRPr lang="th-TH" b="1" dirty="0">
                <a:latin typeface="FreesiaUPC" pitchFamily="34" charset="-34"/>
                <a:cs typeface="FreesiaUPC" pitchFamily="34" charset="-34"/>
              </a:endParaRPr>
            </a:p>
          </p:txBody>
        </p:sp>
        <p:grpSp>
          <p:nvGrpSpPr>
            <p:cNvPr id="7" name="กลุ่ม 44"/>
            <p:cNvGrpSpPr/>
            <p:nvPr/>
          </p:nvGrpSpPr>
          <p:grpSpPr>
            <a:xfrm>
              <a:off x="2858664" y="4038837"/>
              <a:ext cx="1583853" cy="699989"/>
              <a:chOff x="3002680" y="4038837"/>
              <a:chExt cx="1583853" cy="699989"/>
            </a:xfrm>
          </p:grpSpPr>
          <p:sp>
            <p:nvSpPr>
              <p:cNvPr id="46" name="TextBox 45"/>
              <p:cNvSpPr txBox="1"/>
              <p:nvPr/>
            </p:nvSpPr>
            <p:spPr>
              <a:xfrm>
                <a:off x="3099792" y="4038837"/>
                <a:ext cx="1415055" cy="46166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effectLst>
                <a:softEdge rad="127000"/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200" b="1" dirty="0" smtClean="0">
                    <a:latin typeface="FreesiaUPC" pitchFamily="34" charset="-34"/>
                    <a:cs typeface="FreesiaUPC" pitchFamily="34" charset="-34"/>
                  </a:rPr>
                  <a:t>วัฒนธรรม</a:t>
                </a: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3002680" y="4274026"/>
                <a:ext cx="1583853" cy="4648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effectLst>
                <a:softEdge rad="127000"/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200" b="1" dirty="0" smtClean="0">
                    <a:latin typeface="FreesiaUPC" pitchFamily="34" charset="-34"/>
                    <a:cs typeface="FreesiaUPC" pitchFamily="34" charset="-34"/>
                  </a:rPr>
                  <a:t>และภูมิปัญญา</a:t>
                </a:r>
              </a:p>
            </p:txBody>
          </p:sp>
        </p:grpSp>
      </p:grpSp>
      <p:sp>
        <p:nvSpPr>
          <p:cNvPr id="62" name="วงรี 61"/>
          <p:cNvSpPr/>
          <p:nvPr/>
        </p:nvSpPr>
        <p:spPr>
          <a:xfrm>
            <a:off x="2988874" y="476672"/>
            <a:ext cx="1079070" cy="108522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3" name="วงรี 62"/>
          <p:cNvSpPr/>
          <p:nvPr/>
        </p:nvSpPr>
        <p:spPr>
          <a:xfrm>
            <a:off x="4644009" y="476672"/>
            <a:ext cx="1079070" cy="108522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5" name="วงรี 64"/>
          <p:cNvSpPr/>
          <p:nvPr/>
        </p:nvSpPr>
        <p:spPr>
          <a:xfrm>
            <a:off x="6013210" y="1479683"/>
            <a:ext cx="1079070" cy="108522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71" name="วงรี 70"/>
          <p:cNvSpPr/>
          <p:nvPr/>
        </p:nvSpPr>
        <p:spPr>
          <a:xfrm>
            <a:off x="6372200" y="2919843"/>
            <a:ext cx="1079070" cy="108522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73" name="วงรี 72"/>
          <p:cNvSpPr/>
          <p:nvPr/>
        </p:nvSpPr>
        <p:spPr>
          <a:xfrm>
            <a:off x="1694540" y="1479683"/>
            <a:ext cx="1079070" cy="108522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75" name="วงรี 74"/>
          <p:cNvSpPr/>
          <p:nvPr/>
        </p:nvSpPr>
        <p:spPr>
          <a:xfrm>
            <a:off x="5940152" y="4360003"/>
            <a:ext cx="1079070" cy="108522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77" name="วงรี 76"/>
          <p:cNvSpPr/>
          <p:nvPr/>
        </p:nvSpPr>
        <p:spPr>
          <a:xfrm>
            <a:off x="4572000" y="5152091"/>
            <a:ext cx="1079070" cy="108522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78" name="วงรี 77"/>
          <p:cNvSpPr/>
          <p:nvPr/>
        </p:nvSpPr>
        <p:spPr>
          <a:xfrm>
            <a:off x="2987824" y="5085184"/>
            <a:ext cx="1079070" cy="108522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81" name="วงรี 80"/>
          <p:cNvSpPr/>
          <p:nvPr/>
        </p:nvSpPr>
        <p:spPr>
          <a:xfrm>
            <a:off x="1620722" y="4360003"/>
            <a:ext cx="1079070" cy="108522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82" name="วงรี 81"/>
          <p:cNvSpPr/>
          <p:nvPr/>
        </p:nvSpPr>
        <p:spPr>
          <a:xfrm>
            <a:off x="1188674" y="2919843"/>
            <a:ext cx="1079070" cy="108522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89" name="TextBox 88"/>
          <p:cNvSpPr txBox="1"/>
          <p:nvPr/>
        </p:nvSpPr>
        <p:spPr>
          <a:xfrm>
            <a:off x="2987824" y="714762"/>
            <a:ext cx="11314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500" b="1" dirty="0" smtClean="0">
                <a:solidFill>
                  <a:sysClr val="windowText" lastClr="000000"/>
                </a:solidFill>
                <a:latin typeface="FreesiaUPC" pitchFamily="34" charset="-34"/>
                <a:cs typeface="FreesiaUPC" pitchFamily="34" charset="-34"/>
              </a:rPr>
              <a:t>มนุษยศาสตร์</a:t>
            </a:r>
          </a:p>
          <a:p>
            <a:pPr algn="ctr"/>
            <a:r>
              <a:rPr lang="th-TH" sz="1500" b="1" dirty="0" smtClean="0">
                <a:solidFill>
                  <a:sysClr val="windowText" lastClr="000000"/>
                </a:solidFill>
                <a:latin typeface="FreesiaUPC" pitchFamily="34" charset="-34"/>
                <a:cs typeface="FreesiaUPC" pitchFamily="34" charset="-34"/>
              </a:rPr>
              <a:t>สังคมศาสตร์</a:t>
            </a:r>
            <a:endParaRPr lang="th-TH" sz="1500" b="1" dirty="0">
              <a:solidFill>
                <a:sysClr val="windowText" lastClr="00000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644008" y="627946"/>
            <a:ext cx="113142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500" b="1" dirty="0" smtClean="0">
                <a:solidFill>
                  <a:sysClr val="windowText" lastClr="000000"/>
                </a:solidFill>
                <a:latin typeface="FreesiaUPC" pitchFamily="34" charset="-34"/>
                <a:cs typeface="FreesiaUPC" pitchFamily="34" charset="-34"/>
              </a:rPr>
              <a:t>ทรัพยากร</a:t>
            </a:r>
          </a:p>
          <a:p>
            <a:pPr algn="ctr"/>
            <a:r>
              <a:rPr lang="th-TH" sz="1500" b="1" dirty="0" smtClean="0">
                <a:solidFill>
                  <a:sysClr val="windowText" lastClr="000000"/>
                </a:solidFill>
                <a:latin typeface="FreesiaUPC" pitchFamily="34" charset="-34"/>
                <a:cs typeface="FreesiaUPC" pitchFamily="34" charset="-34"/>
              </a:rPr>
              <a:t>ธรรมชาติและสิ่งแวดล้อม</a:t>
            </a:r>
            <a:endParaRPr lang="th-TH" sz="1500" b="1" dirty="0">
              <a:solidFill>
                <a:sysClr val="windowText" lastClr="00000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930303" y="1722874"/>
            <a:ext cx="12783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500" b="1" dirty="0" smtClean="0">
                <a:solidFill>
                  <a:sysClr val="windowText" lastClr="000000"/>
                </a:solidFill>
                <a:latin typeface="FreesiaUPC" pitchFamily="34" charset="-34"/>
                <a:cs typeface="FreesiaUPC" pitchFamily="34" charset="-34"/>
              </a:rPr>
              <a:t>แพทย์ศาสตร์</a:t>
            </a:r>
          </a:p>
          <a:p>
            <a:pPr algn="ctr"/>
            <a:r>
              <a:rPr lang="th-TH" sz="1500" b="1" dirty="0" smtClean="0">
                <a:solidFill>
                  <a:sysClr val="windowText" lastClr="000000"/>
                </a:solidFill>
                <a:latin typeface="FreesiaUPC" pitchFamily="34" charset="-34"/>
                <a:cs typeface="FreesiaUPC" pitchFamily="34" charset="-34"/>
              </a:rPr>
              <a:t>เภสัชศาสตร์</a:t>
            </a:r>
            <a:endParaRPr lang="th-TH" sz="1500" b="1" dirty="0">
              <a:solidFill>
                <a:sysClr val="windowText" lastClr="00000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320891" y="3212976"/>
            <a:ext cx="11970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500" b="1" dirty="0" smtClean="0">
                <a:solidFill>
                  <a:sysClr val="windowText" lastClr="000000"/>
                </a:solidFill>
                <a:latin typeface="FreesiaUPC" pitchFamily="34" charset="-34"/>
                <a:cs typeface="FreesiaUPC" pitchFamily="34" charset="-34"/>
              </a:rPr>
              <a:t>วิทยาศาสตร์</a:t>
            </a:r>
          </a:p>
          <a:p>
            <a:pPr algn="ctr"/>
            <a:r>
              <a:rPr lang="th-TH" sz="1500" b="1" dirty="0" smtClean="0">
                <a:solidFill>
                  <a:sysClr val="windowText" lastClr="000000"/>
                </a:solidFill>
                <a:latin typeface="FreesiaUPC" pitchFamily="34" charset="-34"/>
                <a:cs typeface="FreesiaUPC" pitchFamily="34" charset="-34"/>
              </a:rPr>
              <a:t>เกษตรศาสตร์</a:t>
            </a:r>
            <a:endParaRPr lang="th-TH" sz="1500" b="1" dirty="0">
              <a:solidFill>
                <a:sysClr val="windowText" lastClr="00000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868144" y="4633972"/>
            <a:ext cx="1258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400" b="1" dirty="0" err="1" smtClean="0">
                <a:solidFill>
                  <a:sysClr val="windowText" lastClr="000000"/>
                </a:solidFill>
                <a:latin typeface="FreesiaUPC" pitchFamily="34" charset="-34"/>
                <a:cs typeface="FreesiaUPC" pitchFamily="34" charset="-34"/>
              </a:rPr>
              <a:t>คหกรรม</a:t>
            </a:r>
            <a:r>
              <a:rPr lang="th-TH" sz="1400" b="1" dirty="0" smtClean="0">
                <a:solidFill>
                  <a:sysClr val="windowText" lastClr="000000"/>
                </a:solidFill>
                <a:latin typeface="FreesiaUPC" pitchFamily="34" charset="-34"/>
                <a:cs typeface="FreesiaUPC" pitchFamily="34" charset="-34"/>
              </a:rPr>
              <a:t>ศาสตร์</a:t>
            </a:r>
          </a:p>
          <a:p>
            <a:pPr algn="ctr"/>
            <a:r>
              <a:rPr lang="th-TH" sz="1400" b="1" dirty="0" smtClean="0">
                <a:solidFill>
                  <a:sysClr val="windowText" lastClr="000000"/>
                </a:solidFill>
                <a:latin typeface="FreesiaUPC" pitchFamily="34" charset="-34"/>
                <a:cs typeface="FreesiaUPC" pitchFamily="34" charset="-34"/>
              </a:rPr>
              <a:t>เทคโนโลยีอาหาร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499992" y="5554107"/>
            <a:ext cx="1258605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450" b="1" dirty="0" smtClean="0">
                <a:solidFill>
                  <a:sysClr val="windowText" lastClr="000000"/>
                </a:solidFill>
                <a:latin typeface="FreesiaUPC" pitchFamily="34" charset="-34"/>
                <a:cs typeface="FreesiaUPC" pitchFamily="34" charset="-34"/>
              </a:rPr>
              <a:t>วิศวกรรมศาสตร์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1115616" y="3212976"/>
            <a:ext cx="12034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500" b="1" dirty="0" smtClean="0">
                <a:solidFill>
                  <a:sysClr val="windowText" lastClr="000000"/>
                </a:solidFill>
                <a:latin typeface="FreesiaUPC" pitchFamily="34" charset="-34"/>
                <a:cs typeface="FreesiaUPC" pitchFamily="34" charset="-34"/>
              </a:rPr>
              <a:t>สถาปัตยกรรมศาสตร์</a:t>
            </a:r>
            <a:endParaRPr lang="th-TH" sz="1500" b="1" dirty="0">
              <a:solidFill>
                <a:sysClr val="windowText" lastClr="00000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568364" y="4762019"/>
            <a:ext cx="113142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500" b="1" dirty="0" smtClean="0">
                <a:solidFill>
                  <a:sysClr val="windowText" lastClr="000000"/>
                </a:solidFill>
                <a:latin typeface="FreesiaUPC" pitchFamily="34" charset="-34"/>
                <a:cs typeface="FreesiaUPC" pitchFamily="34" charset="-34"/>
              </a:rPr>
              <a:t>นิติศาสตร์</a:t>
            </a:r>
            <a:endParaRPr lang="th-TH" sz="1500" b="1" dirty="0">
              <a:solidFill>
                <a:sysClr val="windowText" lastClr="00000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2936516" y="5370987"/>
            <a:ext cx="11314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500" b="1" dirty="0" smtClean="0">
                <a:solidFill>
                  <a:sysClr val="windowText" lastClr="000000"/>
                </a:solidFill>
                <a:latin typeface="FreesiaUPC" pitchFamily="34" charset="-34"/>
                <a:cs typeface="FreesiaUPC" pitchFamily="34" charset="-34"/>
              </a:rPr>
              <a:t>ศึกษาศาสตร์</a:t>
            </a:r>
          </a:p>
          <a:p>
            <a:pPr algn="ctr"/>
            <a:r>
              <a:rPr lang="th-TH" sz="1500" b="1" dirty="0" smtClean="0">
                <a:solidFill>
                  <a:sysClr val="windowText" lastClr="000000"/>
                </a:solidFill>
                <a:latin typeface="FreesiaUPC" pitchFamily="34" charset="-34"/>
                <a:cs typeface="FreesiaUPC" pitchFamily="34" charset="-34"/>
              </a:rPr>
              <a:t>ครุศาสตร์</a:t>
            </a:r>
            <a:endParaRPr lang="th-TH" sz="1500" b="1" dirty="0">
              <a:solidFill>
                <a:sysClr val="windowText" lastClr="00000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691680" y="1844824"/>
            <a:ext cx="113142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500" b="1" dirty="0" err="1" smtClean="0">
                <a:solidFill>
                  <a:sysClr val="windowText" lastClr="000000"/>
                </a:solidFill>
                <a:latin typeface="FreesiaUPC" pitchFamily="34" charset="-34"/>
                <a:cs typeface="FreesiaUPC" pitchFamily="34" charset="-34"/>
              </a:rPr>
              <a:t>ศิลป</a:t>
            </a:r>
            <a:r>
              <a:rPr lang="th-TH" sz="1500" b="1" dirty="0" smtClean="0">
                <a:solidFill>
                  <a:sysClr val="windowText" lastClr="000000"/>
                </a:solidFill>
                <a:latin typeface="FreesiaUPC" pitchFamily="34" charset="-34"/>
                <a:cs typeface="FreesiaUPC" pitchFamily="34" charset="-34"/>
              </a:rPr>
              <a:t>ศาสตร์</a:t>
            </a:r>
          </a:p>
        </p:txBody>
      </p:sp>
      <p:sp>
        <p:nvSpPr>
          <p:cNvPr id="101" name="สี่เหลี่ยมผืนผ้ามุมมน 100"/>
          <p:cNvSpPr/>
          <p:nvPr/>
        </p:nvSpPr>
        <p:spPr>
          <a:xfrm>
            <a:off x="4047613" y="136918"/>
            <a:ext cx="1169641" cy="24527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สภาพแวดล้อม</a:t>
            </a:r>
            <a:endParaRPr lang="th-TH" sz="16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02" name="สี่เหลี่ยมผืนผ้ามุมมน 101"/>
          <p:cNvSpPr/>
          <p:nvPr/>
        </p:nvSpPr>
        <p:spPr>
          <a:xfrm>
            <a:off x="5796136" y="517189"/>
            <a:ext cx="1008112" cy="24751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ภูมิประเทศ</a:t>
            </a:r>
            <a:endParaRPr lang="th-TH" sz="16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03" name="สี่เหลี่ยมผืนผ้ามุมมน 102"/>
          <p:cNvSpPr/>
          <p:nvPr/>
        </p:nvSpPr>
        <p:spPr>
          <a:xfrm>
            <a:off x="5833675" y="949237"/>
            <a:ext cx="1008112" cy="24751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ภูมิอากาศ</a:t>
            </a:r>
            <a:endParaRPr lang="th-TH" sz="16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07" name="สี่เหลี่ยมผืนผ้า 106"/>
          <p:cNvSpPr/>
          <p:nvPr/>
        </p:nvSpPr>
        <p:spPr>
          <a:xfrm>
            <a:off x="7453947" y="350454"/>
            <a:ext cx="862469" cy="27023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FreesiaUPC" pitchFamily="34" charset="-34"/>
                <a:cs typeface="FreesiaUPC" pitchFamily="34" charset="-34"/>
              </a:rPr>
              <a:t>แสง</a:t>
            </a:r>
            <a:endParaRPr lang="th-TH" sz="14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08" name="สี่เหลี่ยมผืนผ้า 107"/>
          <p:cNvSpPr/>
          <p:nvPr/>
        </p:nvSpPr>
        <p:spPr>
          <a:xfrm>
            <a:off x="7453947" y="710494"/>
            <a:ext cx="862469" cy="27023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FreesiaUPC" pitchFamily="34" charset="-34"/>
                <a:cs typeface="FreesiaUPC" pitchFamily="34" charset="-34"/>
              </a:rPr>
              <a:t>ความชื้น</a:t>
            </a:r>
            <a:endParaRPr lang="th-TH" sz="14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09" name="สี่เหลี่ยมผืนผ้า 108"/>
          <p:cNvSpPr/>
          <p:nvPr/>
        </p:nvSpPr>
        <p:spPr>
          <a:xfrm>
            <a:off x="7453947" y="1070534"/>
            <a:ext cx="862469" cy="27023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FreesiaUPC" pitchFamily="34" charset="-34"/>
                <a:cs typeface="FreesiaUPC" pitchFamily="34" charset="-34"/>
              </a:rPr>
              <a:t>อุณหภูมิ</a:t>
            </a:r>
            <a:endParaRPr lang="th-TH" sz="14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23" name="สี่เหลี่ยมผืนผ้า 122"/>
          <p:cNvSpPr/>
          <p:nvPr/>
        </p:nvSpPr>
        <p:spPr>
          <a:xfrm>
            <a:off x="6445835" y="62422"/>
            <a:ext cx="862469" cy="27023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FreesiaUPC" pitchFamily="34" charset="-34"/>
                <a:cs typeface="FreesiaUPC" pitchFamily="34" charset="-34"/>
              </a:rPr>
              <a:t>ดิน</a:t>
            </a:r>
            <a:endParaRPr lang="th-TH" sz="14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24" name="สี่เหลี่ยมผืนผ้า 123"/>
          <p:cNvSpPr/>
          <p:nvPr/>
        </p:nvSpPr>
        <p:spPr>
          <a:xfrm>
            <a:off x="5519464" y="52369"/>
            <a:ext cx="862469" cy="27023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FreesiaUPC" pitchFamily="34" charset="-34"/>
                <a:cs typeface="FreesiaUPC" pitchFamily="34" charset="-34"/>
              </a:rPr>
              <a:t>น้ำ</a:t>
            </a:r>
            <a:endParaRPr lang="th-TH" sz="14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33" name="สี่เหลี่ยมผืนผ้ามุมมน 132"/>
          <p:cNvSpPr/>
          <p:nvPr/>
        </p:nvSpPr>
        <p:spPr>
          <a:xfrm>
            <a:off x="7093688" y="1556792"/>
            <a:ext cx="1225546" cy="25312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สรรพคุณทางยา</a:t>
            </a:r>
            <a:endParaRPr lang="th-TH" sz="16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35" name="สี่เหลี่ยมผืนผ้ามุมมน 134"/>
          <p:cNvSpPr/>
          <p:nvPr/>
        </p:nvSpPr>
        <p:spPr>
          <a:xfrm>
            <a:off x="7500620" y="2996952"/>
            <a:ext cx="1117026" cy="24557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พฤกษศาสตร์</a:t>
            </a:r>
            <a:endParaRPr lang="th-TH" sz="16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36" name="สี่เหลี่ยมผืนผ้ามุมมน 135"/>
          <p:cNvSpPr/>
          <p:nvPr/>
        </p:nvSpPr>
        <p:spPr>
          <a:xfrm>
            <a:off x="7588032" y="3501008"/>
            <a:ext cx="728384" cy="26161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ผู้ผลิต</a:t>
            </a:r>
            <a:endParaRPr lang="th-TH" sz="16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139" name="ลูกศรเชื่อมต่อแบบตรง 138"/>
          <p:cNvCxnSpPr/>
          <p:nvPr/>
        </p:nvCxnSpPr>
        <p:spPr>
          <a:xfrm flipH="1" flipV="1">
            <a:off x="8171022" y="1809914"/>
            <a:ext cx="2" cy="443752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prstDash val="sysDot"/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40" name="สี่เหลี่ยมผืนผ้า 139"/>
          <p:cNvSpPr/>
          <p:nvPr/>
        </p:nvSpPr>
        <p:spPr>
          <a:xfrm>
            <a:off x="7524328" y="2253664"/>
            <a:ext cx="1143352" cy="27023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FreesiaUPC" pitchFamily="34" charset="-34"/>
                <a:cs typeface="FreesiaUPC" pitchFamily="34" charset="-34"/>
              </a:rPr>
              <a:t>ฤทธิ์ทางชีวภาพ</a:t>
            </a:r>
            <a:endParaRPr lang="th-TH" sz="1400" b="1" dirty="0">
              <a:latin typeface="FreesiaUPC" pitchFamily="34" charset="-34"/>
              <a:cs typeface="FreesiaUPC" pitchFamily="34" charset="-34"/>
            </a:endParaRPr>
          </a:p>
        </p:txBody>
      </p:sp>
      <p:grpSp>
        <p:nvGrpSpPr>
          <p:cNvPr id="8" name="กลุ่ม 142"/>
          <p:cNvGrpSpPr/>
          <p:nvPr/>
        </p:nvGrpSpPr>
        <p:grpSpPr>
          <a:xfrm>
            <a:off x="7236296" y="3971431"/>
            <a:ext cx="2088232" cy="1401785"/>
            <a:chOff x="7167076" y="5419513"/>
            <a:chExt cx="2157452" cy="1517602"/>
          </a:xfrm>
        </p:grpSpPr>
        <p:sp>
          <p:nvSpPr>
            <p:cNvPr id="144" name="วงรี 143"/>
            <p:cNvSpPr/>
            <p:nvPr/>
          </p:nvSpPr>
          <p:spPr>
            <a:xfrm>
              <a:off x="7525738" y="5561821"/>
              <a:ext cx="1222726" cy="117954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45" name="Picture 12" descr="D:\อพ สธ\tree_png_by_camelfobia-d5k1akp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7076" y="5903096"/>
              <a:ext cx="581958" cy="7692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" name="TextBox 145"/>
            <p:cNvSpPr txBox="1"/>
            <p:nvPr/>
          </p:nvSpPr>
          <p:spPr>
            <a:xfrm>
              <a:off x="8091567" y="5538718"/>
              <a:ext cx="9449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latin typeface="FreesiaUPC" pitchFamily="34" charset="-34"/>
                  <a:cs typeface="FreesiaUPC" pitchFamily="34" charset="-34"/>
                </a:rPr>
                <a:t>Bar-coding</a:t>
              </a:r>
              <a:endParaRPr lang="th-TH" sz="1600" b="1" dirty="0">
                <a:latin typeface="FreesiaUPC" pitchFamily="34" charset="-34"/>
                <a:cs typeface="FreesiaUPC" pitchFamily="34" charset="-34"/>
              </a:endParaRPr>
            </a:p>
          </p:txBody>
        </p:sp>
        <p:pic>
          <p:nvPicPr>
            <p:cNvPr id="147" name="Picture 4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8448105" y="6067901"/>
              <a:ext cx="509834" cy="745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8" name="สี่เหลี่ยมผืนผ้า 147"/>
            <p:cNvSpPr/>
            <p:nvPr/>
          </p:nvSpPr>
          <p:spPr bwMode="auto">
            <a:xfrm>
              <a:off x="8081515" y="6184315"/>
              <a:ext cx="1243013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1200" b="1" dirty="0">
                  <a:ln w="1905"/>
                  <a:solidFill>
                    <a:srgbClr val="000000"/>
                  </a:solidFill>
                  <a:latin typeface="AngsanaUPC" pitchFamily="18" charset="-34"/>
                  <a:cs typeface="FreesiaUPC"/>
                </a:rPr>
                <a:t>แผนที่</a:t>
              </a:r>
              <a:r>
                <a:rPr lang="th-TH" sz="1200" b="1" dirty="0" smtClean="0">
                  <a:ln w="1905"/>
                  <a:solidFill>
                    <a:srgbClr val="000000"/>
                  </a:solidFill>
                  <a:latin typeface="AngsanaUPC" pitchFamily="18" charset="-34"/>
                  <a:cs typeface="FreesiaUPC"/>
                </a:rPr>
                <a:t>และ</a:t>
              </a:r>
            </a:p>
            <a:p>
              <a:pPr algn="ctr">
                <a:defRPr/>
              </a:pPr>
              <a:r>
                <a:rPr lang="th-TH" sz="1200" b="1" dirty="0" smtClean="0">
                  <a:ln w="1905"/>
                  <a:solidFill>
                    <a:srgbClr val="000000"/>
                  </a:solidFill>
                  <a:latin typeface="AngsanaUPC" pitchFamily="18" charset="-34"/>
                  <a:cs typeface="FreesiaUPC"/>
                </a:rPr>
                <a:t>ข้อมูล</a:t>
              </a:r>
              <a:r>
                <a:rPr lang="th-TH" sz="1200" b="1" dirty="0">
                  <a:ln w="1905"/>
                  <a:solidFill>
                    <a:srgbClr val="000000"/>
                  </a:solidFill>
                  <a:latin typeface="AngsanaUPC" pitchFamily="18" charset="-34"/>
                  <a:cs typeface="FreesiaUPC"/>
                </a:rPr>
                <a:t>เชิงบรรยาย</a:t>
              </a:r>
            </a:p>
          </p:txBody>
        </p:sp>
        <p:pic>
          <p:nvPicPr>
            <p:cNvPr id="149" name="Picture 11" descr="C:\Users\Admin\Desktop\ภาพ\dna1.png.pagespeed.ce.fZvQq_J5dw.png"/>
            <p:cNvPicPr>
              <a:picLocks noChangeAspect="1" noChangeArrowheads="1"/>
            </p:cNvPicPr>
            <p:nvPr/>
          </p:nvPicPr>
          <p:blipFill rotWithShape="1"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0" b="71628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895"/>
            <a:stretch/>
          </p:blipFill>
          <p:spPr bwMode="auto">
            <a:xfrm rot="10800000">
              <a:off x="7654180" y="5419513"/>
              <a:ext cx="482921" cy="496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0" name="Picture 11" descr="C:\Users\Admin\Desktop\ภาพ\dna1.png.pagespeed.ce.fZvQq_J5dw.png"/>
            <p:cNvPicPr>
              <a:picLocks noChangeAspect="1" noChangeArrowheads="1"/>
            </p:cNvPicPr>
            <p:nvPr/>
          </p:nvPicPr>
          <p:blipFill rotWithShape="1"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0" b="71628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895"/>
            <a:stretch/>
          </p:blipFill>
          <p:spPr bwMode="auto">
            <a:xfrm rot="10800000">
              <a:off x="7651289" y="6441015"/>
              <a:ext cx="482921" cy="496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" name="TextBox 150"/>
            <p:cNvSpPr txBox="1"/>
            <p:nvPr/>
          </p:nvSpPr>
          <p:spPr>
            <a:xfrm>
              <a:off x="7812360" y="5949280"/>
              <a:ext cx="699071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400" b="1" dirty="0" smtClean="0">
                  <a:latin typeface="FreesiaUPC" pitchFamily="34" charset="-34"/>
                  <a:cs typeface="FreesiaUPC" pitchFamily="34" charset="-34"/>
                </a:rPr>
                <a:t>วงจรชีวิต</a:t>
              </a:r>
              <a:endParaRPr lang="th-TH" sz="1400" b="1" dirty="0">
                <a:latin typeface="FreesiaUPC" pitchFamily="34" charset="-34"/>
                <a:cs typeface="FreesiaUPC" pitchFamily="34" charset="-34"/>
              </a:endParaRPr>
            </a:p>
          </p:txBody>
        </p:sp>
      </p:grpSp>
      <p:cxnSp>
        <p:nvCxnSpPr>
          <p:cNvPr id="152" name="ลูกศรเชื่อมต่อแบบตรง 151"/>
          <p:cNvCxnSpPr/>
          <p:nvPr/>
        </p:nvCxnSpPr>
        <p:spPr>
          <a:xfrm>
            <a:off x="8414715" y="5157192"/>
            <a:ext cx="1" cy="334434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53" name="ลูกศรเชื่อมต่อแบบตรง 152"/>
          <p:cNvCxnSpPr/>
          <p:nvPr/>
        </p:nvCxnSpPr>
        <p:spPr>
          <a:xfrm>
            <a:off x="8414715" y="6230427"/>
            <a:ext cx="0" cy="306395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54" name="ลูกศรเชื่อมต่อแบบตรง 153"/>
          <p:cNvCxnSpPr/>
          <p:nvPr/>
        </p:nvCxnSpPr>
        <p:spPr>
          <a:xfrm>
            <a:off x="8407539" y="5727432"/>
            <a:ext cx="0" cy="311654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55" name="สี่เหลี่ยมผืนผ้า 154"/>
          <p:cNvSpPr/>
          <p:nvPr/>
        </p:nvSpPr>
        <p:spPr>
          <a:xfrm>
            <a:off x="7884368" y="5512869"/>
            <a:ext cx="1161369" cy="27023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latin typeface="FreesiaUPC" pitchFamily="34" charset="-34"/>
                <a:cs typeface="FreesiaUPC" pitchFamily="34" charset="-34"/>
              </a:rPr>
              <a:t>ปฏิทินการเพาะปลูก</a:t>
            </a:r>
            <a:endParaRPr lang="th-TH" sz="13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57" name="สี่เหลี่ยมผืนผ้า 156"/>
          <p:cNvSpPr/>
          <p:nvPr/>
        </p:nvSpPr>
        <p:spPr>
          <a:xfrm>
            <a:off x="8054675" y="6035288"/>
            <a:ext cx="816951" cy="27023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latin typeface="FreesiaUPC" pitchFamily="34" charset="-34"/>
                <a:cs typeface="FreesiaUPC" pitchFamily="34" charset="-34"/>
              </a:rPr>
              <a:t>ผลผลิต</a:t>
            </a:r>
            <a:endParaRPr lang="th-TH" sz="13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58" name="สี่เหลี่ยมผืนผ้า 157"/>
          <p:cNvSpPr/>
          <p:nvPr/>
        </p:nvSpPr>
        <p:spPr>
          <a:xfrm>
            <a:off x="7704972" y="6543142"/>
            <a:ext cx="1373346" cy="27023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300" b="1" dirty="0" smtClean="0">
                <a:latin typeface="FreesiaUPC" pitchFamily="34" charset="-34"/>
                <a:cs typeface="FreesiaUPC" pitchFamily="34" charset="-34"/>
              </a:rPr>
              <a:t>วิทยาการหลังเก็บเกี่ยว</a:t>
            </a:r>
            <a:endParaRPr lang="th-TH" sz="13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65" name="สี่เหลี่ยมผืนผ้ามุมมน 164"/>
          <p:cNvSpPr/>
          <p:nvPr/>
        </p:nvSpPr>
        <p:spPr>
          <a:xfrm>
            <a:off x="6836829" y="5373216"/>
            <a:ext cx="975531" cy="387243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คุณค่าทางโภชนาการ</a:t>
            </a:r>
            <a:endParaRPr lang="th-TH" sz="14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173" name="ลูกศรเชื่อมต่อแบบตรง 172"/>
          <p:cNvCxnSpPr/>
          <p:nvPr/>
        </p:nvCxnSpPr>
        <p:spPr>
          <a:xfrm flipH="1" flipV="1">
            <a:off x="7740354" y="5783104"/>
            <a:ext cx="15519" cy="742240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prstDash val="sysDot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99" name="สี่เหลี่ยมผืนผ้ามุมมน 198"/>
          <p:cNvSpPr/>
          <p:nvPr/>
        </p:nvSpPr>
        <p:spPr>
          <a:xfrm>
            <a:off x="251520" y="5085184"/>
            <a:ext cx="1365334" cy="34875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กฎหมายที่เกี่ยวข้อง</a:t>
            </a:r>
            <a:endParaRPr lang="th-TH" sz="14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207" name="ตัวเชื่อมต่อตรง 206"/>
          <p:cNvCxnSpPr/>
          <p:nvPr/>
        </p:nvCxnSpPr>
        <p:spPr>
          <a:xfrm>
            <a:off x="395906" y="5720771"/>
            <a:ext cx="281472" cy="4536"/>
          </a:xfrm>
          <a:prstGeom prst="line">
            <a:avLst/>
          </a:prstGeom>
          <a:ln w="19050"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09" name="ตัวเชื่อมต่อตรง 208"/>
          <p:cNvCxnSpPr/>
          <p:nvPr/>
        </p:nvCxnSpPr>
        <p:spPr>
          <a:xfrm>
            <a:off x="395906" y="6084258"/>
            <a:ext cx="281472" cy="4536"/>
          </a:xfrm>
          <a:prstGeom prst="line">
            <a:avLst/>
          </a:prstGeom>
          <a:ln w="19050"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10" name="ตัวเชื่อมต่อตรง 209"/>
          <p:cNvCxnSpPr/>
          <p:nvPr/>
        </p:nvCxnSpPr>
        <p:spPr>
          <a:xfrm>
            <a:off x="395536" y="6455265"/>
            <a:ext cx="281472" cy="4536"/>
          </a:xfrm>
          <a:prstGeom prst="line">
            <a:avLst/>
          </a:prstGeom>
          <a:ln w="19050"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12" name="สี่เหลี่ยมผืนผ้า 211"/>
          <p:cNvSpPr/>
          <p:nvPr/>
        </p:nvSpPr>
        <p:spPr>
          <a:xfrm>
            <a:off x="6231219" y="5861685"/>
            <a:ext cx="862469" cy="27023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FreesiaUPC" pitchFamily="34" charset="-34"/>
                <a:cs typeface="FreesiaUPC" pitchFamily="34" charset="-34"/>
              </a:rPr>
              <a:t>ในประเทศ</a:t>
            </a:r>
            <a:endParaRPr lang="th-TH" sz="14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13" name="สี่เหลี่ยมผืนผ้า 212"/>
          <p:cNvSpPr/>
          <p:nvPr/>
        </p:nvSpPr>
        <p:spPr>
          <a:xfrm>
            <a:off x="6229811" y="6227907"/>
            <a:ext cx="862469" cy="27023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FreesiaUPC" pitchFamily="34" charset="-34"/>
                <a:cs typeface="FreesiaUPC" pitchFamily="34" charset="-34"/>
              </a:rPr>
              <a:t>ต่างประเทศ</a:t>
            </a:r>
            <a:endParaRPr lang="th-TH" sz="1400" b="1" dirty="0"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216" name="ตัวเชื่อมต่อตรง 215"/>
          <p:cNvCxnSpPr/>
          <p:nvPr/>
        </p:nvCxnSpPr>
        <p:spPr>
          <a:xfrm>
            <a:off x="6047912" y="5686155"/>
            <a:ext cx="0" cy="667970"/>
          </a:xfrm>
          <a:prstGeom prst="line">
            <a:avLst/>
          </a:prstGeom>
          <a:ln w="19050"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26" name="ตัวเชื่อมต่อตรง 225"/>
          <p:cNvCxnSpPr>
            <a:endCxn id="212" idx="1"/>
          </p:cNvCxnSpPr>
          <p:nvPr/>
        </p:nvCxnSpPr>
        <p:spPr>
          <a:xfrm>
            <a:off x="6047912" y="5996802"/>
            <a:ext cx="183307" cy="0"/>
          </a:xfrm>
          <a:prstGeom prst="line">
            <a:avLst/>
          </a:prstGeom>
          <a:ln w="19050"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27" name="ตัวเชื่อมต่อตรง 226"/>
          <p:cNvCxnSpPr/>
          <p:nvPr/>
        </p:nvCxnSpPr>
        <p:spPr>
          <a:xfrm>
            <a:off x="6044877" y="6354125"/>
            <a:ext cx="183307" cy="0"/>
          </a:xfrm>
          <a:prstGeom prst="line">
            <a:avLst/>
          </a:prstGeom>
          <a:ln w="19050"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28" name="สี่เหลี่ยมผืนผ้ามุมมน 227"/>
          <p:cNvSpPr/>
          <p:nvPr/>
        </p:nvSpPr>
        <p:spPr>
          <a:xfrm>
            <a:off x="1907702" y="6118143"/>
            <a:ext cx="1368154" cy="273447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รายวิชาที่เกี่ยวข้อง</a:t>
            </a:r>
            <a:endParaRPr lang="th-TH" sz="16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29" name="สี่เหลี่ยมผืนผ้ามุมมน 228"/>
          <p:cNvSpPr/>
          <p:nvPr/>
        </p:nvSpPr>
        <p:spPr>
          <a:xfrm>
            <a:off x="1621080" y="5719731"/>
            <a:ext cx="1366744" cy="301557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5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สื่อการเรียนการสอน</a:t>
            </a:r>
            <a:endParaRPr lang="th-TH" sz="15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32" name="สี่เหลี่ยมผืนผ้ามุมมน 231"/>
          <p:cNvSpPr/>
          <p:nvPr/>
        </p:nvSpPr>
        <p:spPr>
          <a:xfrm>
            <a:off x="179512" y="1859766"/>
            <a:ext cx="1369562" cy="27309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โบราณสถาน/วัตถุ</a:t>
            </a:r>
            <a:endParaRPr lang="th-TH" sz="16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34" name="สี่เหลี่ยมผืนผ้ามุมมน 233"/>
          <p:cNvSpPr/>
          <p:nvPr/>
        </p:nvSpPr>
        <p:spPr>
          <a:xfrm>
            <a:off x="1654790" y="117644"/>
            <a:ext cx="1909098" cy="28702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การประกอบอาชีพ/ภูมิปัญญา</a:t>
            </a:r>
            <a:endParaRPr lang="th-TH" sz="14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35" name="สี่เหลี่ยมผืนผ้ามุมมน 234"/>
          <p:cNvSpPr/>
          <p:nvPr/>
        </p:nvSpPr>
        <p:spPr>
          <a:xfrm>
            <a:off x="1546254" y="630273"/>
            <a:ext cx="1369562" cy="278447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วัฒนธรรม/ประเพณี</a:t>
            </a:r>
            <a:endParaRPr lang="th-TH" sz="14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36" name="วงรี 235"/>
          <p:cNvSpPr/>
          <p:nvPr/>
        </p:nvSpPr>
        <p:spPr>
          <a:xfrm>
            <a:off x="2914221" y="692696"/>
            <a:ext cx="145611" cy="148809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38" name="แผนผังลําดับงาน: กระบวนการสำรอง 237"/>
          <p:cNvSpPr/>
          <p:nvPr/>
        </p:nvSpPr>
        <p:spPr>
          <a:xfrm>
            <a:off x="321424" y="116632"/>
            <a:ext cx="927280" cy="1224136"/>
          </a:xfrm>
          <a:prstGeom prst="flowChartAlternateProcess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39" name="สี่เหลี่ยมผืนผ้า 238"/>
          <p:cNvSpPr/>
          <p:nvPr/>
        </p:nvSpPr>
        <p:spPr>
          <a:xfrm>
            <a:off x="458413" y="188886"/>
            <a:ext cx="683371" cy="27023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FreesiaUPC" pitchFamily="34" charset="-34"/>
                <a:cs typeface="FreesiaUPC" pitchFamily="34" charset="-34"/>
              </a:rPr>
              <a:t>ศาสนา</a:t>
            </a:r>
            <a:endParaRPr lang="th-TH" sz="14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40" name="สี่เหลี่ยมผืนผ้า 239"/>
          <p:cNvSpPr/>
          <p:nvPr/>
        </p:nvSpPr>
        <p:spPr>
          <a:xfrm>
            <a:off x="458413" y="588134"/>
            <a:ext cx="683371" cy="27023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FreesiaUPC" pitchFamily="34" charset="-34"/>
                <a:cs typeface="FreesiaUPC" pitchFamily="34" charset="-34"/>
              </a:rPr>
              <a:t>เชื้อชาติ</a:t>
            </a:r>
            <a:endParaRPr lang="th-TH" sz="14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41" name="สี่เหลี่ยมผืนผ้า 240"/>
          <p:cNvSpPr/>
          <p:nvPr/>
        </p:nvSpPr>
        <p:spPr>
          <a:xfrm>
            <a:off x="458413" y="998525"/>
            <a:ext cx="683371" cy="27023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FreesiaUPC" pitchFamily="34" charset="-34"/>
                <a:cs typeface="FreesiaUPC" pitchFamily="34" charset="-34"/>
              </a:rPr>
              <a:t>ภาษา</a:t>
            </a:r>
            <a:endParaRPr lang="th-TH" sz="1400" b="1" dirty="0"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242" name="ลูกศรเชื่อมต่อแบบตรง 241"/>
          <p:cNvCxnSpPr>
            <a:stCxn id="235" idx="1"/>
          </p:cNvCxnSpPr>
          <p:nvPr/>
        </p:nvCxnSpPr>
        <p:spPr>
          <a:xfrm flipH="1" flipV="1">
            <a:off x="1140157" y="723252"/>
            <a:ext cx="406097" cy="46245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43" name="ลูกศรเชื่อมต่อแบบตรง 242"/>
          <p:cNvCxnSpPr>
            <a:stCxn id="235" idx="1"/>
            <a:endCxn id="239" idx="3"/>
          </p:cNvCxnSpPr>
          <p:nvPr/>
        </p:nvCxnSpPr>
        <p:spPr>
          <a:xfrm flipH="1" flipV="1">
            <a:off x="1141784" y="324003"/>
            <a:ext cx="404470" cy="445494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44" name="ลูกศรเชื่อมต่อแบบตรง 243"/>
          <p:cNvCxnSpPr>
            <a:stCxn id="235" idx="1"/>
          </p:cNvCxnSpPr>
          <p:nvPr/>
        </p:nvCxnSpPr>
        <p:spPr>
          <a:xfrm flipH="1">
            <a:off x="1141333" y="769497"/>
            <a:ext cx="404921" cy="364146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20" name="ลูกศรเชื่อมต่อแบบตรง 319"/>
          <p:cNvCxnSpPr/>
          <p:nvPr/>
        </p:nvCxnSpPr>
        <p:spPr>
          <a:xfrm>
            <a:off x="755576" y="1340768"/>
            <a:ext cx="0" cy="518998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2" name="ลูกศรเชื่อมต่อแบบตรง 331"/>
          <p:cNvCxnSpPr/>
          <p:nvPr/>
        </p:nvCxnSpPr>
        <p:spPr>
          <a:xfrm flipV="1">
            <a:off x="899592" y="1340768"/>
            <a:ext cx="0" cy="518998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วงรี 127"/>
          <p:cNvSpPr/>
          <p:nvPr/>
        </p:nvSpPr>
        <p:spPr>
          <a:xfrm>
            <a:off x="1547664" y="1925468"/>
            <a:ext cx="145611" cy="148809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9" name="วงรี 128"/>
          <p:cNvSpPr/>
          <p:nvPr/>
        </p:nvSpPr>
        <p:spPr>
          <a:xfrm>
            <a:off x="3487628" y="368397"/>
            <a:ext cx="145611" cy="148809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0" name="วงรี 129"/>
          <p:cNvSpPr/>
          <p:nvPr/>
        </p:nvSpPr>
        <p:spPr>
          <a:xfrm>
            <a:off x="5129294" y="363752"/>
            <a:ext cx="145611" cy="148809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1" name="วงรี 130"/>
          <p:cNvSpPr/>
          <p:nvPr/>
        </p:nvSpPr>
        <p:spPr>
          <a:xfrm>
            <a:off x="5650525" y="687903"/>
            <a:ext cx="145611" cy="148809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2" name="วงรี 131"/>
          <p:cNvSpPr/>
          <p:nvPr/>
        </p:nvSpPr>
        <p:spPr>
          <a:xfrm>
            <a:off x="5724128" y="941160"/>
            <a:ext cx="145611" cy="148809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2" name="วงรี 141"/>
          <p:cNvSpPr/>
          <p:nvPr/>
        </p:nvSpPr>
        <p:spPr>
          <a:xfrm>
            <a:off x="7006886" y="1722874"/>
            <a:ext cx="145611" cy="148809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9" name="วงรี 158"/>
          <p:cNvSpPr/>
          <p:nvPr/>
        </p:nvSpPr>
        <p:spPr>
          <a:xfrm>
            <a:off x="7385837" y="3168123"/>
            <a:ext cx="145611" cy="148809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0" name="วงรี 159"/>
          <p:cNvSpPr/>
          <p:nvPr/>
        </p:nvSpPr>
        <p:spPr>
          <a:xfrm>
            <a:off x="7450725" y="3455422"/>
            <a:ext cx="145611" cy="148809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1" name="วงรี 160"/>
          <p:cNvSpPr/>
          <p:nvPr/>
        </p:nvSpPr>
        <p:spPr>
          <a:xfrm>
            <a:off x="6773803" y="5301208"/>
            <a:ext cx="145611" cy="148809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7" name="วงรี 166"/>
          <p:cNvSpPr/>
          <p:nvPr/>
        </p:nvSpPr>
        <p:spPr>
          <a:xfrm>
            <a:off x="3166001" y="6070504"/>
            <a:ext cx="145611" cy="148809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8" name="วงรี 167"/>
          <p:cNvSpPr/>
          <p:nvPr/>
        </p:nvSpPr>
        <p:spPr>
          <a:xfrm>
            <a:off x="2914221" y="5690203"/>
            <a:ext cx="145611" cy="148809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9" name="วงรี 168"/>
          <p:cNvSpPr/>
          <p:nvPr/>
        </p:nvSpPr>
        <p:spPr>
          <a:xfrm>
            <a:off x="1549074" y="5038971"/>
            <a:ext cx="145611" cy="148809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71" name="สี่เหลี่ยมผืนผ้ามุมมน 170"/>
          <p:cNvSpPr/>
          <p:nvPr/>
        </p:nvSpPr>
        <p:spPr>
          <a:xfrm>
            <a:off x="5052295" y="6295795"/>
            <a:ext cx="834778" cy="301557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5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การขนส่ง</a:t>
            </a:r>
            <a:endParaRPr lang="th-TH" sz="15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72" name="วงรี 171"/>
          <p:cNvSpPr/>
          <p:nvPr/>
        </p:nvSpPr>
        <p:spPr>
          <a:xfrm>
            <a:off x="5004048" y="6212970"/>
            <a:ext cx="145611" cy="148809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174" name="ลูกศรเชื่อมต่อแบบตรง 173"/>
          <p:cNvCxnSpPr>
            <a:stCxn id="171" idx="0"/>
          </p:cNvCxnSpPr>
          <p:nvPr/>
        </p:nvCxnSpPr>
        <p:spPr>
          <a:xfrm flipV="1">
            <a:off x="5469684" y="5690973"/>
            <a:ext cx="355877" cy="604822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prstDash val="sysDot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6" name="ตัวเชื่อมต่อตรง 5"/>
          <p:cNvCxnSpPr/>
          <p:nvPr/>
        </p:nvCxnSpPr>
        <p:spPr>
          <a:xfrm>
            <a:off x="4268171" y="6601651"/>
            <a:ext cx="0" cy="139717"/>
          </a:xfrm>
          <a:prstGeom prst="line">
            <a:avLst/>
          </a:prstGeom>
          <a:ln w="19050">
            <a:prstDash val="sysDot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0" name="ลูกศรเชื่อมต่อแบบตรง 9"/>
          <p:cNvCxnSpPr/>
          <p:nvPr/>
        </p:nvCxnSpPr>
        <p:spPr>
          <a:xfrm>
            <a:off x="4268171" y="6741368"/>
            <a:ext cx="3436801" cy="0"/>
          </a:xfrm>
          <a:prstGeom prst="straightConnector1">
            <a:avLst/>
          </a:prstGeom>
          <a:ln w="19050">
            <a:prstDash val="sysDot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78" name="สี่เหลี่ยมผืนผ้ามุมมน 177"/>
          <p:cNvSpPr/>
          <p:nvPr/>
        </p:nvSpPr>
        <p:spPr>
          <a:xfrm>
            <a:off x="35497" y="3356992"/>
            <a:ext cx="1080119" cy="27309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สิ่งปลูกสร้าง</a:t>
            </a:r>
            <a:endParaRPr lang="th-TH" sz="16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79" name="วงรี 178"/>
          <p:cNvSpPr/>
          <p:nvPr/>
        </p:nvSpPr>
        <p:spPr>
          <a:xfrm>
            <a:off x="1101408" y="3424207"/>
            <a:ext cx="145611" cy="148809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180" name="ลูกศรเชื่อมต่อแบบตรง 179"/>
          <p:cNvCxnSpPr/>
          <p:nvPr/>
        </p:nvCxnSpPr>
        <p:spPr>
          <a:xfrm flipH="1" flipV="1">
            <a:off x="611560" y="2916282"/>
            <a:ext cx="2" cy="440710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81" name="สี่เหลี่ยมผืนผ้า 180"/>
          <p:cNvSpPr/>
          <p:nvPr/>
        </p:nvSpPr>
        <p:spPr>
          <a:xfrm>
            <a:off x="118432" y="2660175"/>
            <a:ext cx="925176" cy="27023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FreesiaUPC" pitchFamily="34" charset="-34"/>
                <a:cs typeface="FreesiaUPC" pitchFamily="34" charset="-34"/>
              </a:rPr>
              <a:t>ทางศาสนา</a:t>
            </a:r>
            <a:endParaRPr lang="th-TH" sz="1400" b="1" dirty="0"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182" name="ลูกศรเชื่อมต่อแบบตรง 181"/>
          <p:cNvCxnSpPr/>
          <p:nvPr/>
        </p:nvCxnSpPr>
        <p:spPr>
          <a:xfrm flipV="1">
            <a:off x="612967" y="2132856"/>
            <a:ext cx="0" cy="518998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สี่เหลี่ยมผืนผ้า 182"/>
          <p:cNvSpPr/>
          <p:nvPr/>
        </p:nvSpPr>
        <p:spPr>
          <a:xfrm>
            <a:off x="117998" y="4022862"/>
            <a:ext cx="925176" cy="27023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FreesiaUPC" pitchFamily="34" charset="-34"/>
                <a:cs typeface="FreesiaUPC" pitchFamily="34" charset="-34"/>
              </a:rPr>
              <a:t>ที่อยู่อาศัย</a:t>
            </a:r>
            <a:endParaRPr lang="th-TH" sz="1400" b="1" dirty="0"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184" name="ลูกศรเชื่อมต่อแบบตรง 183"/>
          <p:cNvCxnSpPr/>
          <p:nvPr/>
        </p:nvCxnSpPr>
        <p:spPr>
          <a:xfrm>
            <a:off x="611126" y="3631813"/>
            <a:ext cx="0" cy="391049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75" name="สี่เหลี่ยมผืนผ้ามุมมน 174"/>
          <p:cNvSpPr/>
          <p:nvPr/>
        </p:nvSpPr>
        <p:spPr>
          <a:xfrm>
            <a:off x="3748319" y="6165304"/>
            <a:ext cx="1039705" cy="436347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5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เครื่องมือ/อุปกรณ์</a:t>
            </a:r>
            <a:endParaRPr lang="th-TH" sz="15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76" name="วงรี 175"/>
          <p:cNvSpPr/>
          <p:nvPr/>
        </p:nvSpPr>
        <p:spPr>
          <a:xfrm>
            <a:off x="4701955" y="6093359"/>
            <a:ext cx="145611" cy="148809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3" name="สี่เหลี่ยมผืนผ้ามุมมน 162"/>
          <p:cNvSpPr/>
          <p:nvPr/>
        </p:nvSpPr>
        <p:spPr>
          <a:xfrm>
            <a:off x="5793318" y="5445224"/>
            <a:ext cx="764660" cy="25212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ผู้บริโภค</a:t>
            </a:r>
            <a:endParaRPr lang="th-TH" sz="16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62" name="วงรี 161"/>
          <p:cNvSpPr/>
          <p:nvPr/>
        </p:nvSpPr>
        <p:spPr>
          <a:xfrm>
            <a:off x="6444208" y="5377265"/>
            <a:ext cx="145611" cy="148809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1" name="สี่เหลี่ยมผืนผ้า 200"/>
          <p:cNvSpPr/>
          <p:nvPr/>
        </p:nvSpPr>
        <p:spPr>
          <a:xfrm>
            <a:off x="539553" y="5591387"/>
            <a:ext cx="918615" cy="27023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FreesiaUPC" pitchFamily="34" charset="-34"/>
                <a:cs typeface="FreesiaUPC" pitchFamily="34" charset="-34"/>
              </a:rPr>
              <a:t>สิ่งแวดล้อม</a:t>
            </a:r>
            <a:endParaRPr lang="th-TH" sz="14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02" name="สี่เหลี่ยมผืนผ้า 201"/>
          <p:cNvSpPr/>
          <p:nvPr/>
        </p:nvSpPr>
        <p:spPr>
          <a:xfrm>
            <a:off x="539552" y="5943979"/>
            <a:ext cx="918615" cy="27023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FreesiaUPC" pitchFamily="34" charset="-34"/>
                <a:cs typeface="FreesiaUPC" pitchFamily="34" charset="-34"/>
              </a:rPr>
              <a:t>ป่าไม้/สัตว์ป่า</a:t>
            </a:r>
            <a:endParaRPr lang="th-TH" sz="14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03" name="สี่เหลี่ยมผืนผ้า 202"/>
          <p:cNvSpPr/>
          <p:nvPr/>
        </p:nvSpPr>
        <p:spPr>
          <a:xfrm>
            <a:off x="539553" y="6298032"/>
            <a:ext cx="918615" cy="27023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FreesiaUPC" pitchFamily="34" charset="-34"/>
                <a:cs typeface="FreesiaUPC" pitchFamily="34" charset="-34"/>
              </a:rPr>
              <a:t>อุตสาหกรรม</a:t>
            </a:r>
            <a:endParaRPr lang="th-TH" sz="1400" b="1" dirty="0"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7788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28" y="500042"/>
            <a:ext cx="7239000" cy="1143000"/>
          </a:xfrm>
        </p:spPr>
        <p:txBody>
          <a:bodyPr>
            <a:noAutofit/>
          </a:bodyPr>
          <a:lstStyle/>
          <a:p>
            <a:pPr algn="ctr"/>
            <a:r>
              <a:rPr lang="th-TH" sz="4400" dirty="0" smtClean="0">
                <a:latin typeface="FreesiaUPC" pitchFamily="34" charset="-34"/>
                <a:cs typeface="FreesiaUPC" pitchFamily="34" charset="-34"/>
              </a:rPr>
              <a:t>แนวทางการทำโครงการฯ อพ.สธ. </a:t>
            </a:r>
            <a:br>
              <a:rPr lang="th-TH" sz="4400" dirty="0" smtClean="0">
                <a:latin typeface="FreesiaUPC" pitchFamily="34" charset="-34"/>
                <a:cs typeface="FreesiaUPC" pitchFamily="34" charset="-34"/>
              </a:rPr>
            </a:br>
            <a:endParaRPr lang="th-TH" sz="4400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th-TH" sz="3200" dirty="0" smtClean="0">
                <a:latin typeface="FreesiaUPC" pitchFamily="34" charset="-34"/>
                <a:cs typeface="FreesiaUPC" pitchFamily="34" charset="-34"/>
              </a:rPr>
              <a:t>ศึกษาวิจัยเพื่ออนุรักษ์ ขยายพันธุ์ และการใช้ประโยชน์อย่างยั่งยืนของทรัพยากรทั้งสามฐาน เป็นไปตามแนวทางการดำเนินงานตามกรอบและกิจกรรม อพ.สธ. </a:t>
            </a:r>
          </a:p>
          <a:p>
            <a:pPr marL="514350" indent="-514350">
              <a:buAutoNum type="arabicPeriod"/>
            </a:pPr>
            <a:r>
              <a:rPr lang="th-TH" sz="3200" dirty="0" smtClean="0">
                <a:latin typeface="FreesiaUPC" pitchFamily="34" charset="-34"/>
                <a:cs typeface="FreesiaUPC" pitchFamily="34" charset="-34"/>
              </a:rPr>
              <a:t>ดำเนินงานโดยชุมชม</a:t>
            </a:r>
            <a:r>
              <a:rPr lang="en-US" sz="3200" dirty="0" smtClean="0">
                <a:latin typeface="FreesiaUPC" pitchFamily="34" charset="-34"/>
                <a:cs typeface="FreesiaUPC" pitchFamily="34" charset="-34"/>
              </a:rPr>
              <a:t>/</a:t>
            </a:r>
            <a:r>
              <a:rPr lang="th-TH" sz="3200" dirty="0" smtClean="0">
                <a:latin typeface="FreesiaUPC" pitchFamily="34" charset="-34"/>
                <a:cs typeface="FreesiaUPC" pitchFamily="34" charset="-34"/>
              </a:rPr>
              <a:t>ท้องถิ่นมีส่วนร่วมในโครงการต่าง ๆ และได้รับประโยชน์อย่างชัดเจน</a:t>
            </a:r>
          </a:p>
          <a:p>
            <a:pPr marL="514350" indent="-514350">
              <a:buAutoNum type="arabicPeriod"/>
            </a:pP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ทำงานร่วมกันระหว่างหน่วยงาน/คณะต่าง ๆ ในมหาวิทยาลัย และระหว่างมหาวิทยาลัย</a:t>
            </a:r>
            <a:r>
              <a:rPr lang="en-US" dirty="0" smtClean="0">
                <a:latin typeface="FreesiaUPC" pitchFamily="34" charset="-34"/>
                <a:cs typeface="FreesiaUPC" pitchFamily="34" charset="-34"/>
              </a:rPr>
              <a:t>/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หน่วยงานต่าง ๆ</a:t>
            </a:r>
            <a:endParaRPr lang="th-TH" sz="3200" dirty="0" smtClean="0">
              <a:latin typeface="FreesiaUPC" pitchFamily="34" charset="-34"/>
              <a:cs typeface="Frees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785794"/>
            <a:ext cx="7239000" cy="1143000"/>
          </a:xfrm>
        </p:spPr>
        <p:txBody>
          <a:bodyPr>
            <a:noAutofit/>
          </a:bodyPr>
          <a:lstStyle/>
          <a:p>
            <a:pPr algn="ctr"/>
            <a:r>
              <a:rPr lang="th-TH" sz="6000" dirty="0" smtClean="0">
                <a:latin typeface="FreesiaUPC" pitchFamily="34" charset="-34"/>
                <a:cs typeface="FreesiaUPC" pitchFamily="34" charset="-34"/>
              </a:rPr>
              <a:t>ผลผลิต </a:t>
            </a:r>
            <a:br>
              <a:rPr lang="th-TH" sz="6000" dirty="0" smtClean="0">
                <a:latin typeface="FreesiaUPC" pitchFamily="34" charset="-34"/>
                <a:cs typeface="FreesiaUPC" pitchFamily="34" charset="-34"/>
              </a:rPr>
            </a:br>
            <a:endParaRPr lang="th-TH" sz="6000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h-TH" dirty="0" smtClean="0">
                <a:latin typeface="FreesiaUPC" pitchFamily="34" charset="-34"/>
                <a:cs typeface="FreesiaUPC" pitchFamily="34" charset="-34"/>
              </a:rPr>
              <a:t>1. ได้เชื้อพันธุ์ สารพันธุกรรม (</a:t>
            </a:r>
            <a:r>
              <a:rPr lang="en-US" dirty="0" smtClean="0">
                <a:latin typeface="FreesiaUPC" pitchFamily="34" charset="-34"/>
                <a:cs typeface="FreesiaUPC" pitchFamily="34" charset="-34"/>
              </a:rPr>
              <a:t>genetic materials) 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ในกรณีของทรัพยากรชีวภาพที่ศึกษาวิจัยภายใต้โครงการวิจัย </a:t>
            </a:r>
          </a:p>
          <a:p>
            <a:pPr>
              <a:buNone/>
            </a:pPr>
            <a:r>
              <a:rPr lang="th-TH" dirty="0" smtClean="0">
                <a:latin typeface="FreesiaUPC" pitchFamily="34" charset="-34"/>
                <a:cs typeface="FreesiaUPC" pitchFamily="34" charset="-34"/>
              </a:rPr>
              <a:t>2. ได้ข้อมูลเชิงวิชาการที่จะนำไปสู่รูปแบบการวิจัยและอนุรักษ์พันธุ์พืชที่ศึกษา ตามกรอบแนวคิดการวิจัยภายใต้กิจกรรม อพ.สธ. ที่สนองพระราชดำริ ฯ </a:t>
            </a:r>
          </a:p>
          <a:p>
            <a:pPr>
              <a:buNone/>
            </a:pPr>
            <a:r>
              <a:rPr lang="th-TH" dirty="0" smtClean="0">
                <a:latin typeface="FreesiaUPC" pitchFamily="34" charset="-34"/>
                <a:cs typeface="FreesiaUPC" pitchFamily="34" charset="-34"/>
              </a:rPr>
              <a:t>3. ได้ผลงานวิจัยไปสู่การอนุรักษ์และใช้ประโยชน์อย่างยั่งยืน ในด้านต่างๆ เป็นอาหาร เครื่องดื่ม เครื่องสำอาง เครื่องใช้ไม้สอย ยา ฯลฯ </a:t>
            </a:r>
          </a:p>
          <a:p>
            <a:pPr>
              <a:buNone/>
            </a:pPr>
            <a:r>
              <a:rPr lang="th-TH" dirty="0" smtClean="0">
                <a:latin typeface="FreesiaUPC" pitchFamily="34" charset="-34"/>
                <a:cs typeface="FreesiaUPC" pitchFamily="34" charset="-34"/>
              </a:rPr>
              <a:t>4. ได้พัฒนาบุคลากร /ศักยภาพของนักวิจัย / ผู้เชี่ยวชาญด้านต่างๆ การศึกษาวิจัย /การถ่ายทอดความรู้เทคโนโลยี /ศักยภาพของศูนย์ประสานงานเครือข่าย หรือศักยภาพของชุมชน มีการถ่ายทอดความรู้ เทคโนโลยีที่เหมาะสม ท้องถิ่น</a:t>
            </a:r>
            <a:r>
              <a:rPr lang="en-US" dirty="0" smtClean="0">
                <a:latin typeface="FreesiaUPC" pitchFamily="34" charset="-34"/>
                <a:cs typeface="FreesiaUPC" pitchFamily="34" charset="-34"/>
              </a:rPr>
              <a:t>/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ชุมชนสามารถดำเนินการต่อเนื่องอย่างยั่งยืน </a:t>
            </a:r>
          </a:p>
          <a:p>
            <a:pPr>
              <a:buNone/>
            </a:pPr>
            <a:endParaRPr lang="th-TH" dirty="0">
              <a:latin typeface="FreesiaUPC" pitchFamily="34" charset="-34"/>
              <a:cs typeface="Frees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2976" y="500042"/>
            <a:ext cx="7786710" cy="1143000"/>
          </a:xfrm>
          <a:solidFill>
            <a:srgbClr val="FFFFCC"/>
          </a:solidFill>
        </p:spPr>
        <p:txBody>
          <a:bodyPr>
            <a:normAutofit fontScale="90000"/>
          </a:bodyPr>
          <a:lstStyle/>
          <a:p>
            <a:pPr algn="ctr"/>
            <a:r>
              <a:rPr lang="th-TH" sz="4000" b="1" dirty="0" smtClean="0">
                <a:cs typeface="Angsana New" pitchFamily="18" charset="-34"/>
              </a:rPr>
              <a:t>การดำเนินงานสนองพระราชดำริ อพ.สธ.</a:t>
            </a:r>
            <a:br>
              <a:rPr lang="th-TH" sz="4000" b="1" dirty="0" smtClean="0">
                <a:cs typeface="Angsana New" pitchFamily="18" charset="-34"/>
              </a:rPr>
            </a:br>
            <a:r>
              <a:rPr lang="th-TH" sz="4000" dirty="0" smtClean="0">
                <a:cs typeface="Angsana New" pitchFamily="18" charset="-34"/>
              </a:rPr>
              <a:t>ของมหาวิทยาลัย</a:t>
            </a:r>
            <a:endParaRPr lang="th-TH" sz="4000" b="1" dirty="0" smtClean="0">
              <a:cs typeface="Angsana New" pitchFamily="18" charset="-34"/>
            </a:endParaRPr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10" y="2071678"/>
            <a:ext cx="8229600" cy="4525963"/>
          </a:xfrm>
        </p:spPr>
        <p:txBody>
          <a:bodyPr>
            <a:normAutofit/>
          </a:bodyPr>
          <a:lstStyle/>
          <a:p>
            <a:r>
              <a:rPr lang="th-TH" sz="2800" dirty="0" smtClean="0">
                <a:cs typeface="Angsana New" pitchFamily="18" charset="-34"/>
              </a:rPr>
              <a:t>งานที่อยู่ในกรอบแผนแม่บทซึ่งใช้งบประมาณปกติของหน่วยงาน เช่น</a:t>
            </a:r>
          </a:p>
          <a:p>
            <a:pPr>
              <a:buFontTx/>
              <a:buNone/>
            </a:pPr>
            <a:r>
              <a:rPr lang="th-TH" sz="2800" dirty="0" smtClean="0">
                <a:cs typeface="Angsana New" pitchFamily="18" charset="-34"/>
              </a:rPr>
              <a:t>	งบการเรียน การสอน การวิจัย การบริการวิชาการ การทำนุบำรุงศิลปวัฒนธรรม</a:t>
            </a:r>
          </a:p>
          <a:p>
            <a:r>
              <a:rPr lang="th-TH" sz="2800" dirty="0" smtClean="0">
                <a:cs typeface="Angsana New" pitchFamily="18" charset="-34"/>
              </a:rPr>
              <a:t>งานที่ไม่</a:t>
            </a:r>
            <a:r>
              <a:rPr lang="th-TH" sz="2800" smtClean="0">
                <a:cs typeface="Angsana New" pitchFamily="18" charset="-34"/>
              </a:rPr>
              <a:t>ใช้งบประมาณ</a:t>
            </a:r>
            <a:endParaRPr lang="th-TH" sz="2800" dirty="0" smtClean="0">
              <a:cs typeface="Angsana New" pitchFamily="18" charset="-34"/>
            </a:endParaRPr>
          </a:p>
          <a:p>
            <a:r>
              <a:rPr lang="th-TH" sz="2800" dirty="0" smtClean="0">
                <a:cs typeface="Angsana New" pitchFamily="18" charset="-34"/>
              </a:rPr>
              <a:t>งานจากแหล่งทุนอื่น ๆ เช่น วช. สกว. สกอ. อปท. ฯลฯ</a:t>
            </a:r>
          </a:p>
          <a:p>
            <a:pPr>
              <a:buFontTx/>
              <a:buNone/>
            </a:pPr>
            <a:r>
              <a:rPr lang="th-TH" sz="2800" dirty="0" smtClean="0">
                <a:cs typeface="Angsana New" pitchFamily="18" charset="-34"/>
              </a:rPr>
              <a:t>		</a:t>
            </a:r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สามารถลงในแผนแม่บทได้ ถ้ามีแนวทางสอดคล้องกับแผนแม่บท อพ.สธ. และได้รับความเห็นชอบจากแหล่งทุนและได้รับความเห็นชอบต่อคณะกรรมการดำเนินงาน</a:t>
            </a:r>
          </a:p>
          <a:p>
            <a:pPr>
              <a:buFontTx/>
              <a:buNone/>
            </a:pPr>
            <a:r>
              <a:rPr lang="th-TH" sz="3600" b="1" dirty="0" smtClean="0">
                <a:latin typeface="FreesiaUPC" pitchFamily="34" charset="-34"/>
                <a:cs typeface="FreesiaUPC" pitchFamily="34" charset="-34"/>
              </a:rPr>
              <a:t>    หรือคณะทำงาน อพ.สธ.ของหน่วยงานนั้น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สี่เหลี่ยมผืนผ้า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9F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036" name="Picture 12" descr="http://christiankropf.com/wp-content/themes/christiankropf/images/tree-full_s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858"/>
          <a:stretch/>
        </p:blipFill>
        <p:spPr bwMode="auto">
          <a:xfrm>
            <a:off x="1475656" y="908720"/>
            <a:ext cx="7668344" cy="549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สี่เหลี่ยมผืนผ้า 29"/>
          <p:cNvSpPr/>
          <p:nvPr/>
        </p:nvSpPr>
        <p:spPr>
          <a:xfrm>
            <a:off x="1571604" y="0"/>
            <a:ext cx="7572396" cy="928670"/>
          </a:xfrm>
          <a:prstGeom prst="rect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แผนแม่บท อพ.สธ. 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-</a:t>
            </a:r>
            <a:r>
              <a:rPr lang="th-TH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มหาวิทยาลัย</a:t>
            </a:r>
            <a:endParaRPr lang="th-TH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31" name="Picture 12" descr="logodicut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57290" cy="1847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สี่เหลี่ยมผืนผ้า 18"/>
          <p:cNvSpPr/>
          <p:nvPr/>
        </p:nvSpPr>
        <p:spPr>
          <a:xfrm>
            <a:off x="3995936" y="6264696"/>
            <a:ext cx="2952329" cy="54868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5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สำรวจ</a:t>
            </a:r>
            <a:endParaRPr lang="th-TH" sz="5400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  <p:cxnSp>
        <p:nvCxnSpPr>
          <p:cNvPr id="1031" name="ตัวเชื่อมต่อตรง 1030"/>
          <p:cNvCxnSpPr/>
          <p:nvPr/>
        </p:nvCxnSpPr>
        <p:spPr>
          <a:xfrm rot="5400000">
            <a:off x="6119345" y="4260352"/>
            <a:ext cx="5193707" cy="1588"/>
          </a:xfrm>
          <a:prstGeom prst="line">
            <a:avLst/>
          </a:prstGeom>
          <a:ln w="98425">
            <a:solidFill>
              <a:srgbClr val="0070C0"/>
            </a:solidFill>
            <a:prstDash val="dash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สี่เหลี่ยมผืนผ้า 25"/>
          <p:cNvSpPr/>
          <p:nvPr/>
        </p:nvSpPr>
        <p:spPr>
          <a:xfrm>
            <a:off x="3995935" y="5085184"/>
            <a:ext cx="2842019" cy="57606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บันทึกข้อมูล</a:t>
            </a:r>
            <a:endParaRPr lang="th-TH" sz="4400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7" name="สี่เหลี่ยมผืนผ้า 26"/>
          <p:cNvSpPr/>
          <p:nvPr/>
        </p:nvSpPr>
        <p:spPr>
          <a:xfrm>
            <a:off x="3563887" y="4149080"/>
            <a:ext cx="3816425" cy="69269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ศึกษาวิเคราะห์ข้อมูล</a:t>
            </a:r>
            <a:endParaRPr lang="th-TH" sz="4400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8" name="สี่เหลี่ยมผืนผ้า 27"/>
          <p:cNvSpPr/>
          <p:nvPr/>
        </p:nvSpPr>
        <p:spPr>
          <a:xfrm>
            <a:off x="2987824" y="2436373"/>
            <a:ext cx="5050005" cy="764704"/>
          </a:xfrm>
          <a:prstGeom prst="rect">
            <a:avLst/>
          </a:prstGeom>
          <a:solidFill>
            <a:srgbClr val="FE8D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นำไปใช้จัดการเรียนการสอน</a:t>
            </a:r>
          </a:p>
        </p:txBody>
      </p:sp>
      <p:sp>
        <p:nvSpPr>
          <p:cNvPr id="29" name="สี่เหลี่ยมผืนผ้า 28"/>
          <p:cNvSpPr/>
          <p:nvPr/>
        </p:nvSpPr>
        <p:spPr>
          <a:xfrm>
            <a:off x="2978379" y="1556792"/>
            <a:ext cx="5050005" cy="7200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นำไปใช้ประโยชน์กับชุมชน</a:t>
            </a:r>
          </a:p>
        </p:txBody>
      </p:sp>
    </p:spTree>
    <p:extLst>
      <p:ext uri="{BB962C8B-B14F-4D97-AF65-F5344CB8AC3E}">
        <p14:creationId xmlns:p14="http://schemas.microsoft.com/office/powerpoint/2010/main" val="215850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1000100" y="428604"/>
            <a:ext cx="81439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14400" indent="-914400"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การส่ง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แผนปฏิบัติ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งาน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รายละเอียดของโครงการ</a:t>
            </a:r>
          </a:p>
          <a:p>
            <a:pPr marL="914400" indent="-914400"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ของ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หน่วยงานที่ร่วมสนองพระราชดำริ 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   </a:t>
            </a:r>
          </a:p>
          <a:p>
            <a:pPr marL="914400" indent="-914400"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                       (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ปีงบประมาณ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๒๕๖๓)  </a:t>
            </a:r>
          </a:p>
          <a:p>
            <a:pPr marL="914400" indent="-914400"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                  ภายใน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วันที่ ๓๑ สิงหาคม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๒๕๖๑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1.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อพ.สธ. พิจารณา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เข้าสู่กระบวนการตรวจสอบ   </a:t>
            </a:r>
          </a:p>
          <a:p>
            <a:pPr>
              <a:defRPr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 แผนปฏิบัติงานของหน่วยงานที่ร่วมสนองพระราชดำริ</a:t>
            </a:r>
          </a:p>
          <a:p>
            <a:pPr>
              <a:defRPr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 ให้สอดคล้องกับแผนแม่บท อพ.สธ.</a:t>
            </a:r>
          </a:p>
          <a:p>
            <a:pPr>
              <a:defRPr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2.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อพ.สธ.ทูลเกล้าฯ ถวายให้ทรงทราบ  (ก.ย. ๒๕๖๑)</a:t>
            </a:r>
          </a:p>
          <a:p>
            <a:pPr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3.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อพ.สธ. ทำหนังสือแจ้งผลการจัดระดับคะแนนสนับสนุน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แผนปฏิบัติงาน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โครงการ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ต่าง ๆ  ไปยังสำนักงบประมาณ</a:t>
            </a:r>
            <a:r>
              <a:rPr lang="en-US" sz="3600" b="1" dirty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แหล่งทุนต่าง ๆ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ต่อไป (พ.ย.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–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ธ.ค. ๒๕๖๑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) </a:t>
            </a:r>
            <a:endParaRPr lang="th-TH" sz="3600" b="1" dirty="0">
              <a:latin typeface="Angsana New" pitchFamily="18" charset="-34"/>
            </a:endParaRPr>
          </a:p>
          <a:p>
            <a:pPr>
              <a:defRPr/>
            </a:pPr>
            <a:r>
              <a:rPr lang="th-TH" sz="3600" b="1" dirty="0">
                <a:latin typeface="Angsana New" pitchFamily="18" charset="-34"/>
              </a:rPr>
              <a:t>			</a:t>
            </a: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3851" y="1442086"/>
            <a:ext cx="8640763" cy="4914900"/>
          </a:xfrm>
        </p:spPr>
        <p:txBody>
          <a:bodyPr/>
          <a:lstStyle/>
          <a:p>
            <a:pPr>
              <a:defRPr/>
            </a:pPr>
            <a:r>
              <a:rPr lang="th-TH" sz="2800" u="sng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กลุ่มเรื่องที่ 1 </a:t>
            </a:r>
            <a:r>
              <a:rPr lang="th-TH" sz="2800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พลาสติกชีวภาพ</a:t>
            </a:r>
            <a:br>
              <a:rPr lang="th-TH" sz="2800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</a:br>
            <a:r>
              <a:rPr lang="th-TH" sz="2800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/>
            </a:r>
            <a:br>
              <a:rPr lang="th-TH" sz="2800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</a:br>
            <a:r>
              <a:rPr lang="th-TH" sz="2800" u="sng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กลุ่มเรื่องที่ 2 </a:t>
            </a:r>
            <a:r>
              <a:rPr lang="th-TH" sz="2800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สิ่งแวดล้อมและการเปลี่ยนแปลงสภาพภูมิอากาศ มี 3 ด้าน</a:t>
            </a:r>
            <a:br>
              <a:rPr lang="th-TH" sz="2800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</a:br>
            <a:r>
              <a:rPr lang="th-TH" sz="2800" dirty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 </a:t>
            </a:r>
            <a:r>
              <a:rPr lang="th-TH" sz="2800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      2.1. การพัฒนาเศรษฐกิจจากฐานความหลากหลายทางชีวภาพ</a:t>
            </a:r>
            <a:br>
              <a:rPr lang="th-TH" sz="2800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</a:br>
            <a:r>
              <a:rPr lang="th-TH" sz="2800" dirty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 </a:t>
            </a:r>
            <a:r>
              <a:rPr lang="th-TH" sz="2800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      2.2. สิ่งแวดล้อม </a:t>
            </a:r>
            <a:r>
              <a:rPr lang="th-TH" sz="2800" dirty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ความหลากหลายทางชีวภาพ</a:t>
            </a:r>
            <a:r>
              <a:rPr lang="th-TH" sz="2800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และระบบนิเวศ</a:t>
            </a:r>
            <a:br>
              <a:rPr lang="th-TH" sz="2800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</a:br>
            <a:r>
              <a:rPr lang="th-TH" sz="2800" dirty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 </a:t>
            </a:r>
            <a:r>
              <a:rPr lang="th-TH" sz="2800" dirty="0" smtClean="0">
                <a:latin typeface="FreesiaUPC" pitchFamily="34" charset="-34"/>
                <a:ea typeface="Tahoma" panose="020B0604030504040204" pitchFamily="34" charset="0"/>
                <a:cs typeface="FreesiaUPC" pitchFamily="34" charset="-34"/>
              </a:rPr>
              <a:t>      2.3. การเปลี่ยนแปลงสภาพภูมิอากาศ</a:t>
            </a:r>
            <a:r>
              <a:rPr lang="th-TH" dirty="0" smtClean="0"/>
              <a:t/>
            </a:r>
            <a:br>
              <a:rPr lang="th-TH" dirty="0" smtClean="0"/>
            </a:br>
            <a:endParaRPr lang="en-US" dirty="0"/>
          </a:p>
        </p:txBody>
      </p:sp>
      <p:sp>
        <p:nvSpPr>
          <p:cNvPr id="30723" name="Text Placeholder 3"/>
          <p:cNvSpPr>
            <a:spLocks noGrp="1"/>
          </p:cNvSpPr>
          <p:nvPr>
            <p:ph type="body" idx="1"/>
          </p:nvPr>
        </p:nvSpPr>
        <p:spPr>
          <a:xfrm>
            <a:off x="611188" y="403860"/>
            <a:ext cx="7772400" cy="779146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BEDO </a:t>
            </a:r>
          </a:p>
          <a:p>
            <a:pPr algn="ctr"/>
            <a:r>
              <a:rPr lang="th-TH" sz="32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2 กลุ่มเรื่อง </a:t>
            </a:r>
            <a:endParaRPr lang="en-US" sz="32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0724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7E85F3D-8151-45B2-8B9A-CCE81A3932D1}" type="slidenum">
              <a:rPr lang="th-TH" smtClean="0"/>
              <a:pPr/>
              <a:t>9</a:t>
            </a:fld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ประชุมประจำปี 255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ประชุมประจำปี 2559</Template>
  <TotalTime>4595</TotalTime>
  <Words>1561</Words>
  <Application>Microsoft Office PowerPoint</Application>
  <PresentationFormat>On-screen Show (4:3)</PresentationFormat>
  <Paragraphs>204</Paragraphs>
  <Slides>24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7" baseType="lpstr">
      <vt:lpstr>SimSun</vt:lpstr>
      <vt:lpstr>Angsana New</vt:lpstr>
      <vt:lpstr>AngsanaUPC</vt:lpstr>
      <vt:lpstr>Arial</vt:lpstr>
      <vt:lpstr>Calibri</vt:lpstr>
      <vt:lpstr>Cordia New</vt:lpstr>
      <vt:lpstr>FreesiaUPC</vt:lpstr>
      <vt:lpstr>Tahoma</vt:lpstr>
      <vt:lpstr>TH SarabunPSK</vt:lpstr>
      <vt:lpstr>Times New Roman</vt:lpstr>
      <vt:lpstr>Wingdings</vt:lpstr>
      <vt:lpstr>Wingdings 2</vt:lpstr>
      <vt:lpstr>ประชุมประจำปี 2559</vt:lpstr>
      <vt:lpstr>  โครงการอนุรักษ์พันธุกรรมพืชอันเนื่องมาจากพระราชดำริ สมเด็จพระเทพรัตนราชสุดาฯสยามบรมราชกุมารี  (อพ.สธ.)</vt:lpstr>
      <vt:lpstr>PowerPoint Presentation</vt:lpstr>
      <vt:lpstr>PowerPoint Presentation</vt:lpstr>
      <vt:lpstr>แนวทางการทำโครงการฯ อพ.สธ.  </vt:lpstr>
      <vt:lpstr>ผลผลิต  </vt:lpstr>
      <vt:lpstr>การดำเนินงานสนองพระราชดำริ อพ.สธ. ของมหาวิทยาลัย</vt:lpstr>
      <vt:lpstr>PowerPoint Presentation</vt:lpstr>
      <vt:lpstr>PowerPoint Presentation</vt:lpstr>
      <vt:lpstr>กลุ่มเรื่องที่ 1 พลาสติกชีวภาพ  กลุ่มเรื่องที่ 2 สิ่งแวดล้อมและการเปลี่ยนแปลงสภาพภูมิอากาศ มี 3 ด้าน        2.1. การพัฒนาเศรษฐกิจจากฐานความหลากหลายทางชีวภาพ        2.2. สิ่งแวดล้อม ความหลากหลายทางชีวภาพและระบบนิเวศ        2.3. การเปลี่ยนแปลงสภาพภูมิอากาศ </vt:lpstr>
      <vt:lpstr>PowerPoint Presentation</vt:lpstr>
      <vt:lpstr>PowerPoint Presentation</vt:lpstr>
      <vt:lpstr>งานวิจัยจะต้องเป็น</vt:lpstr>
      <vt:lpstr>PowerPoint Presentation</vt:lpstr>
      <vt:lpstr>ความสอดคล้องกับยุทธศาสตร์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แนวทางอนุรักษ์และการใช้ประโยชน์ทรัพยากร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Morisa Kanchanasophark</dc:creator>
  <cp:lastModifiedBy>Windows User</cp:lastModifiedBy>
  <cp:revision>519</cp:revision>
  <dcterms:created xsi:type="dcterms:W3CDTF">2017-03-20T07:48:40Z</dcterms:created>
  <dcterms:modified xsi:type="dcterms:W3CDTF">2018-07-09T08:05:10Z</dcterms:modified>
</cp:coreProperties>
</file>